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264" r:id="rId9"/>
    <p:sldId id="262" r:id="rId10"/>
  </p:sldIdLst>
  <p:sldSz cx="10080625" cy="7559675"/>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9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787" autoAdjust="0"/>
  </p:normalViewPr>
  <p:slideViewPr>
    <p:cSldViewPr snapToGrid="0">
      <p:cViewPr>
        <p:scale>
          <a:sx n="78" d="100"/>
          <a:sy n="78" d="100"/>
        </p:scale>
        <p:origin x="80" y="-6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09D94C31-6186-4B8C-9542-02D18DF8C8B1}" type="datetimeFigureOut">
              <a:rPr lang="zh-CN" altLang="en-US" smtClean="0"/>
              <a:t>2025/5/4</a:t>
            </a:fld>
            <a:endParaRPr lang="zh-CN" altLang="en-US"/>
          </a:p>
        </p:txBody>
      </p:sp>
      <p:sp>
        <p:nvSpPr>
          <p:cNvPr id="4" name="幻灯片图像占位符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974358DE-1711-42FD-9856-0BD6CE850644}" type="slidenum">
              <a:rPr lang="zh-CN" altLang="en-US" smtClean="0"/>
              <a:t>‹#›</a:t>
            </a:fld>
            <a:endParaRPr lang="zh-CN" altLang="en-US"/>
          </a:p>
        </p:txBody>
      </p:sp>
    </p:spTree>
    <p:extLst>
      <p:ext uri="{BB962C8B-B14F-4D97-AF65-F5344CB8AC3E}">
        <p14:creationId xmlns:p14="http://schemas.microsoft.com/office/powerpoint/2010/main" val="2011554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charging station is mainly composed of these parts</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1</a:t>
            </a:fld>
            <a:endParaRPr lang="zh-CN" altLang="en-US"/>
          </a:p>
        </p:txBody>
      </p:sp>
    </p:spTree>
    <p:extLst>
      <p:ext uri="{BB962C8B-B14F-4D97-AF65-F5344CB8AC3E}">
        <p14:creationId xmlns:p14="http://schemas.microsoft.com/office/powerpoint/2010/main" val="276076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functional components include a shelly sensor. This sensor can measure the current of the 3-phase power with its clamps and record total charged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EVSE stands for Electric Vehicle Supply Equipment. It is mainly used to set the max current and get the vehicle state.</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2</a:t>
            </a:fld>
            <a:endParaRPr lang="zh-CN" altLang="en-US"/>
          </a:p>
        </p:txBody>
      </p:sp>
    </p:spTree>
    <p:extLst>
      <p:ext uri="{BB962C8B-B14F-4D97-AF65-F5344CB8AC3E}">
        <p14:creationId xmlns:p14="http://schemas.microsoft.com/office/powerpoint/2010/main" val="226625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smart charge board is the most important part. It is a 3D-printed board to mount the components on the charging station.</a:t>
            </a:r>
          </a:p>
          <a:p>
            <a:r>
              <a:rPr lang="en-US" altLang="zh-CN" dirty="0"/>
              <a:t>Raspberry Pi is the carrier of the program. It communicates with different components in various ways.</a:t>
            </a:r>
          </a:p>
          <a:p>
            <a:r>
              <a:rPr lang="en-US" altLang="zh-CN" dirty="0"/>
              <a:t>Shelly</a:t>
            </a:r>
            <a:r>
              <a:rPr lang="zh-CN" altLang="en-US" dirty="0"/>
              <a:t>， </a:t>
            </a:r>
            <a:r>
              <a:rPr lang="en-US" altLang="zh-CN" dirty="0"/>
              <a:t>the web port, and Raspberry Pi are connected to the same </a:t>
            </a:r>
            <a:r>
              <a:rPr lang="en-US" altLang="zh-CN" dirty="0" err="1"/>
              <a:t>Wifi</a:t>
            </a:r>
            <a:r>
              <a:rPr lang="en-US" altLang="zh-CN" dirty="0"/>
              <a:t> and transmit information via HTTP request.</a:t>
            </a:r>
          </a:p>
          <a:p>
            <a:r>
              <a:rPr lang="en-US" altLang="zh-CN" dirty="0"/>
              <a:t>The Raspberry Pi communicates with EVSE via Modbus communication. But the working voltage of these two parts is different.  So we add a level-shifter in between to convert the voltage. Otherwise the GPIO pins will be damaged.</a:t>
            </a:r>
          </a:p>
          <a:p>
            <a:r>
              <a:rPr lang="en-US" altLang="zh-CN" dirty="0"/>
              <a:t>The EVSE communicates with the EV using PWM signal. The duty cycle represents the allowed current, and the voltage level represents the vehicle states.</a:t>
            </a:r>
          </a:p>
          <a:p>
            <a:r>
              <a:rPr lang="en-US" altLang="zh-CN" dirty="0"/>
              <a:t>We also utilized the GPIO pins</a:t>
            </a:r>
            <a:r>
              <a:rPr lang="zh-CN" altLang="en-US" dirty="0"/>
              <a:t> </a:t>
            </a:r>
            <a:r>
              <a:rPr lang="en-US" altLang="zh-CN" dirty="0"/>
              <a:t>of</a:t>
            </a:r>
            <a:r>
              <a:rPr lang="zh-CN" altLang="en-US" dirty="0"/>
              <a:t> </a:t>
            </a:r>
            <a:r>
              <a:rPr lang="en-US" altLang="zh-CN" dirty="0"/>
              <a:t>Raspberry</a:t>
            </a:r>
            <a:r>
              <a:rPr lang="zh-CN" altLang="en-US" dirty="0"/>
              <a:t> </a:t>
            </a:r>
            <a:r>
              <a:rPr lang="en-US" altLang="zh-CN" dirty="0"/>
              <a:t>Pi for other purposes like latching the charge plug with motor and relay, controlling the blinking of LED.</a:t>
            </a:r>
          </a:p>
        </p:txBody>
      </p:sp>
      <p:sp>
        <p:nvSpPr>
          <p:cNvPr id="4" name="灯片编号占位符 3"/>
          <p:cNvSpPr>
            <a:spLocks noGrp="1"/>
          </p:cNvSpPr>
          <p:nvPr>
            <p:ph type="sldNum" sz="quarter" idx="5"/>
          </p:nvPr>
        </p:nvSpPr>
        <p:spPr/>
        <p:txBody>
          <a:bodyPr/>
          <a:lstStyle/>
          <a:p>
            <a:fld id="{974358DE-1711-42FD-9856-0BD6CE850644}" type="slidenum">
              <a:rPr lang="zh-CN" altLang="en-US" smtClean="0"/>
              <a:t>3</a:t>
            </a:fld>
            <a:endParaRPr lang="zh-CN" altLang="en-US"/>
          </a:p>
        </p:txBody>
      </p:sp>
    </p:spTree>
    <p:extLst>
      <p:ext uri="{BB962C8B-B14F-4D97-AF65-F5344CB8AC3E}">
        <p14:creationId xmlns:p14="http://schemas.microsoft.com/office/powerpoint/2010/main" val="3487295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designed 3 charge modes.</a:t>
            </a:r>
          </a:p>
          <a:p>
            <a:r>
              <a:rPr lang="en-US" altLang="zh-CN" dirty="0"/>
              <a:t>Direct charging can literally only control the start and stop of charging, by pressing the buttons on the charge pile or via the website. Then the charge station will charge at the maximum allowed current.</a:t>
            </a:r>
          </a:p>
          <a:p>
            <a:r>
              <a:rPr lang="en-US" altLang="zh-CN" dirty="0"/>
              <a:t>The Manual schedule mode is mainly used for debugging. The charging station will charge according to an uploaded schedule. The charge time point and charge power are defined in this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dynamic adjustment mode is the main target of our project. It realizes the smart charging. </a:t>
            </a:r>
            <a:r>
              <a:rPr lang="en-US" altLang="zh-CN" b="0" dirty="0"/>
              <a:t>The schedule is generated by the optimizer </a:t>
            </a:r>
            <a:r>
              <a:rPr lang="en-US" altLang="zh-CN" dirty="0"/>
              <a:t>according to the user’s needs such as “lowest electric price” or “balanced price and speed”. The charging plan will be calibrated periodically to compensate for the deviation in the charging process, based on the data collected from the shelly sensor.</a:t>
            </a:r>
            <a:endParaRPr lang="zh-CN" altLang="en-US" dirty="0"/>
          </a:p>
        </p:txBody>
      </p:sp>
      <p:sp>
        <p:nvSpPr>
          <p:cNvPr id="4" name="灯片编号占位符 3"/>
          <p:cNvSpPr>
            <a:spLocks noGrp="1"/>
          </p:cNvSpPr>
          <p:nvPr>
            <p:ph type="sldNum" sz="quarter" idx="5"/>
          </p:nvPr>
        </p:nvSpPr>
        <p:spPr/>
        <p:txBody>
          <a:bodyPr/>
          <a:lstStyle/>
          <a:p>
            <a:fld id="{974358DE-1711-42FD-9856-0BD6CE850644}" type="slidenum">
              <a:rPr lang="zh-CN" altLang="en-US" smtClean="0"/>
              <a:t>4</a:t>
            </a:fld>
            <a:endParaRPr lang="zh-CN" altLang="en-US"/>
          </a:p>
        </p:txBody>
      </p:sp>
    </p:spTree>
    <p:extLst>
      <p:ext uri="{BB962C8B-B14F-4D97-AF65-F5344CB8AC3E}">
        <p14:creationId xmlns:p14="http://schemas.microsoft.com/office/powerpoint/2010/main" val="106076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EDDDC-D7EB-5E32-B982-73DC1E3F58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C4CF1-6006-9048-FEE8-FA2502A98F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8ED764-1C7D-BDCB-46FF-FCCA4AE970B8}"/>
              </a:ext>
            </a:extLst>
          </p:cNvPr>
          <p:cNvSpPr>
            <a:spLocks noGrp="1"/>
          </p:cNvSpPr>
          <p:nvPr>
            <p:ph type="body" idx="1"/>
          </p:nvPr>
        </p:nvSpPr>
        <p:spPr/>
        <p:txBody>
          <a:bodyPr/>
          <a:lstStyle/>
          <a:p>
            <a:r>
              <a:rPr lang="en-US" altLang="zh-CN" dirty="0"/>
              <a:t>The charging stations will perform different actions at different stages of charging.</a:t>
            </a:r>
          </a:p>
          <a:p>
            <a:endParaRPr lang="en-US" altLang="zh-CN" dirty="0"/>
          </a:p>
          <a:p>
            <a:r>
              <a:rPr lang="en-US" altLang="zh-CN" dirty="0"/>
              <a:t>When the user inserts the charge plug selects the charge mode and presses the start button. The system will check if all the components are working properly, and also check if the plan is applicable, for example, the user wants to fully charge the car in 5 minutes. It will be rejected because the required power is clearly much higher than the power limit.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Anything that shows abnormality in this process will lead to an error, the charging will not start.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If everything</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OK,</a:t>
            </a:r>
            <a:r>
              <a:rPr lang="zh-CN" altLang="en-US" dirty="0">
                <a:solidFill>
                  <a:schemeClr val="tx1"/>
                </a:solidFill>
              </a:rPr>
              <a:t> </a:t>
            </a:r>
            <a:r>
              <a:rPr lang="en-US" altLang="zh-CN" dirty="0">
                <a:solidFill>
                  <a:schemeClr val="tx1"/>
                </a:solidFill>
              </a:rPr>
              <a:t>the station will latch the plug, the optimizer will generate the charge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In the charging process, the output power is controlled by changing the maximum current value in the EVSE register.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The system will periodically calibrate the plan, and get data from the EVSE and the Shelly sensor via polling. If any hardware failure occurs in this process, it will also raise an error and immediately terminate the charging.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After the charging is finished, the charge station will unlatch the charge plug and clear the data stored in Shelly. </a:t>
            </a:r>
          </a:p>
          <a:p>
            <a:endParaRPr lang="zh-CN" altLang="en-US" dirty="0"/>
          </a:p>
        </p:txBody>
      </p:sp>
      <p:sp>
        <p:nvSpPr>
          <p:cNvPr id="4" name="灯片编号占位符 3">
            <a:extLst>
              <a:ext uri="{FF2B5EF4-FFF2-40B4-BE49-F238E27FC236}">
                <a16:creationId xmlns:a16="http://schemas.microsoft.com/office/drawing/2014/main" id="{5A6BA2C2-8F29-3641-DFCD-A4E3C52BCD38}"/>
              </a:ext>
            </a:extLst>
          </p:cNvPr>
          <p:cNvSpPr>
            <a:spLocks noGrp="1"/>
          </p:cNvSpPr>
          <p:nvPr>
            <p:ph type="sldNum" sz="quarter" idx="5"/>
          </p:nvPr>
        </p:nvSpPr>
        <p:spPr/>
        <p:txBody>
          <a:bodyPr/>
          <a:lstStyle/>
          <a:p>
            <a:fld id="{974358DE-1711-42FD-9856-0BD6CE850644}" type="slidenum">
              <a:rPr lang="zh-CN" altLang="en-US" smtClean="0"/>
              <a:t>5</a:t>
            </a:fld>
            <a:endParaRPr lang="zh-CN" altLang="en-US"/>
          </a:p>
        </p:txBody>
      </p:sp>
    </p:spTree>
    <p:extLst>
      <p:ext uri="{BB962C8B-B14F-4D97-AF65-F5344CB8AC3E}">
        <p14:creationId xmlns:p14="http://schemas.microsoft.com/office/powerpoint/2010/main" val="14864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2DA0F-AC41-3C8C-122C-6C481CD5F17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D66A48-3F10-808A-E083-B56E9D0EB6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3666B5-5636-09BB-72B5-F80F17F36D1B}"/>
              </a:ext>
            </a:extLst>
          </p:cNvPr>
          <p:cNvSpPr>
            <a:spLocks noGrp="1"/>
          </p:cNvSpPr>
          <p:nvPr>
            <p:ph type="body" idx="1"/>
          </p:nvPr>
        </p:nvSpPr>
        <p:spPr/>
        <p:txBody>
          <a:bodyPr/>
          <a:lstStyle/>
          <a:p>
            <a:pPr algn="l"/>
            <a:r>
              <a:rPr lang="en-US" altLang="zh-CN" dirty="0"/>
              <a:t>In our project, we have considered a lot about the influence of delays. </a:t>
            </a:r>
          </a:p>
          <a:p>
            <a:pPr algn="l"/>
            <a:r>
              <a:rPr lang="en-US" altLang="zh-CN" dirty="0"/>
              <a:t>For example, according to the plan the 3 charge units should charge without violating the limit. However, due to the System response delay and Network delay, the charge schedule of unit 2 arrived later.</a:t>
            </a:r>
          </a:p>
          <a:p>
            <a:r>
              <a:rPr lang="en-US" altLang="zh-CN" dirty="0"/>
              <a:t>Consequently, the total power exceeds the limit for a certain duration. This may cause equipment overload. </a:t>
            </a:r>
            <a:endParaRPr lang="zh-CN" altLang="en-US" dirty="0"/>
          </a:p>
        </p:txBody>
      </p:sp>
      <p:sp>
        <p:nvSpPr>
          <p:cNvPr id="4" name="灯片编号占位符 3">
            <a:extLst>
              <a:ext uri="{FF2B5EF4-FFF2-40B4-BE49-F238E27FC236}">
                <a16:creationId xmlns:a16="http://schemas.microsoft.com/office/drawing/2014/main" id="{6D7FCE17-B249-16FE-C398-3A53F9283865}"/>
              </a:ext>
            </a:extLst>
          </p:cNvPr>
          <p:cNvSpPr>
            <a:spLocks noGrp="1"/>
          </p:cNvSpPr>
          <p:nvPr>
            <p:ph type="sldNum" sz="quarter" idx="5"/>
          </p:nvPr>
        </p:nvSpPr>
        <p:spPr/>
        <p:txBody>
          <a:bodyPr/>
          <a:lstStyle/>
          <a:p>
            <a:fld id="{974358DE-1711-42FD-9856-0BD6CE850644}" type="slidenum">
              <a:rPr lang="zh-CN" altLang="en-US" smtClean="0"/>
              <a:t>6</a:t>
            </a:fld>
            <a:endParaRPr lang="zh-CN" altLang="en-US"/>
          </a:p>
        </p:txBody>
      </p:sp>
    </p:spTree>
    <p:extLst>
      <p:ext uri="{BB962C8B-B14F-4D97-AF65-F5344CB8AC3E}">
        <p14:creationId xmlns:p14="http://schemas.microsoft.com/office/powerpoint/2010/main" val="17353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0586F-D1B2-9975-5A89-21A57D25C5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50C2A-8283-BBEA-410C-96C8EA929E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BF75F2-8C0E-AC59-99CA-C653038F9360}"/>
              </a:ext>
            </a:extLst>
          </p:cNvPr>
          <p:cNvSpPr>
            <a:spLocks noGrp="1"/>
          </p:cNvSpPr>
          <p:nvPr>
            <p:ph type="body" idx="1"/>
          </p:nvPr>
        </p:nvSpPr>
        <p:spPr/>
        <p:txBody>
          <a:bodyPr/>
          <a:lstStyle/>
          <a:p>
            <a:r>
              <a:rPr lang="en-US" altLang="zh-CN" dirty="0"/>
              <a:t>To solve this, the system will not directly execute the new schedule. </a:t>
            </a:r>
          </a:p>
          <a:p>
            <a:r>
              <a:rPr lang="en-US" altLang="zh-CN" dirty="0"/>
              <a:t>If the new schedule starts in the future, the system will wait or continue with the old schedule.</a:t>
            </a:r>
          </a:p>
          <a:p>
            <a:r>
              <a:rPr lang="en-US" altLang="zh-CN" dirty="0"/>
              <a:t>If the new schedule start time point is already passed, the system will cut off the expired parts of the schedule, and continue with the rest.</a:t>
            </a:r>
          </a:p>
          <a:p>
            <a:endParaRPr lang="zh-CN" altLang="en-US" dirty="0"/>
          </a:p>
        </p:txBody>
      </p:sp>
      <p:sp>
        <p:nvSpPr>
          <p:cNvPr id="4" name="灯片编号占位符 3">
            <a:extLst>
              <a:ext uri="{FF2B5EF4-FFF2-40B4-BE49-F238E27FC236}">
                <a16:creationId xmlns:a16="http://schemas.microsoft.com/office/drawing/2014/main" id="{D4E857C7-B20D-2CAF-B01E-8FBF7C424068}"/>
              </a:ext>
            </a:extLst>
          </p:cNvPr>
          <p:cNvSpPr>
            <a:spLocks noGrp="1"/>
          </p:cNvSpPr>
          <p:nvPr>
            <p:ph type="sldNum" sz="quarter" idx="5"/>
          </p:nvPr>
        </p:nvSpPr>
        <p:spPr/>
        <p:txBody>
          <a:bodyPr/>
          <a:lstStyle/>
          <a:p>
            <a:fld id="{974358DE-1711-42FD-9856-0BD6CE850644}" type="slidenum">
              <a:rPr lang="zh-CN" altLang="en-US" smtClean="0"/>
              <a:t>7</a:t>
            </a:fld>
            <a:endParaRPr lang="zh-CN" altLang="en-US"/>
          </a:p>
        </p:txBody>
      </p:sp>
    </p:spTree>
    <p:extLst>
      <p:ext uri="{BB962C8B-B14F-4D97-AF65-F5344CB8AC3E}">
        <p14:creationId xmlns:p14="http://schemas.microsoft.com/office/powerpoint/2010/main" val="264313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696CD-ACC1-D9AD-D8D3-8A74F369CD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BD8B25-7331-B352-2508-BE841F8524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F3806E-F348-4C56-AC21-BFE5CD85B5C3}"/>
              </a:ext>
            </a:extLst>
          </p:cNvPr>
          <p:cNvSpPr>
            <a:spLocks noGrp="1"/>
          </p:cNvSpPr>
          <p:nvPr>
            <p:ph type="body" idx="1"/>
          </p:nvPr>
        </p:nvSpPr>
        <p:spPr/>
        <p:txBody>
          <a:bodyPr/>
          <a:lstStyle/>
          <a:p>
            <a:r>
              <a:rPr lang="en-US" altLang="zh-CN" dirty="0"/>
              <a:t>In this way, this risk is avoided and the deviation will be compensated by the following calibrated schedule.</a:t>
            </a:r>
            <a:endParaRPr lang="zh-CN" altLang="en-US" dirty="0"/>
          </a:p>
        </p:txBody>
      </p:sp>
      <p:sp>
        <p:nvSpPr>
          <p:cNvPr id="4" name="灯片编号占位符 3">
            <a:extLst>
              <a:ext uri="{FF2B5EF4-FFF2-40B4-BE49-F238E27FC236}">
                <a16:creationId xmlns:a16="http://schemas.microsoft.com/office/drawing/2014/main" id="{D420E236-630E-D066-EE3A-F166DDFC5A5F}"/>
              </a:ext>
            </a:extLst>
          </p:cNvPr>
          <p:cNvSpPr>
            <a:spLocks noGrp="1"/>
          </p:cNvSpPr>
          <p:nvPr>
            <p:ph type="sldNum" sz="quarter" idx="5"/>
          </p:nvPr>
        </p:nvSpPr>
        <p:spPr/>
        <p:txBody>
          <a:bodyPr/>
          <a:lstStyle/>
          <a:p>
            <a:fld id="{974358DE-1711-42FD-9856-0BD6CE850644}" type="slidenum">
              <a:rPr lang="zh-CN" altLang="en-US" smtClean="0"/>
              <a:t>8</a:t>
            </a:fld>
            <a:endParaRPr lang="zh-CN" altLang="en-US"/>
          </a:p>
        </p:txBody>
      </p:sp>
    </p:spTree>
    <p:extLst>
      <p:ext uri="{BB962C8B-B14F-4D97-AF65-F5344CB8AC3E}">
        <p14:creationId xmlns:p14="http://schemas.microsoft.com/office/powerpoint/2010/main" val="111858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6913-94D2-3DDE-9664-7AB64A4FA9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48EF98-6A92-D66B-56F0-58BC086A16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654406-3E3B-907D-3A7A-653EE98A97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our testing stage, we found it very useful to let the charge station have a response to our command, therefore, apart from the pop-up window on the website, we also utilized the LED light embedded in the button. We let the LED blink at different frequencies to indicate the current charging steps.</a:t>
            </a:r>
            <a:endParaRPr lang="zh-CN" altLang="en-US" dirty="0"/>
          </a:p>
        </p:txBody>
      </p:sp>
      <p:sp>
        <p:nvSpPr>
          <p:cNvPr id="4" name="灯片编号占位符 3">
            <a:extLst>
              <a:ext uri="{FF2B5EF4-FFF2-40B4-BE49-F238E27FC236}">
                <a16:creationId xmlns:a16="http://schemas.microsoft.com/office/drawing/2014/main" id="{1A1FF8F8-5C4B-73B6-DFB7-20C3CCD6F077}"/>
              </a:ext>
            </a:extLst>
          </p:cNvPr>
          <p:cNvSpPr>
            <a:spLocks noGrp="1"/>
          </p:cNvSpPr>
          <p:nvPr>
            <p:ph type="sldNum" sz="quarter" idx="5"/>
          </p:nvPr>
        </p:nvSpPr>
        <p:spPr/>
        <p:txBody>
          <a:bodyPr/>
          <a:lstStyle/>
          <a:p>
            <a:fld id="{974358DE-1711-42FD-9856-0BD6CE850644}" type="slidenum">
              <a:rPr lang="zh-CN" altLang="en-US" smtClean="0"/>
              <a:t>9</a:t>
            </a:fld>
            <a:endParaRPr lang="zh-CN" altLang="en-US"/>
          </a:p>
        </p:txBody>
      </p:sp>
    </p:spTree>
    <p:extLst>
      <p:ext uri="{BB962C8B-B14F-4D97-AF65-F5344CB8AC3E}">
        <p14:creationId xmlns:p14="http://schemas.microsoft.com/office/powerpoint/2010/main" val="53430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标题4">
    <p:spTree>
      <p:nvGrpSpPr>
        <p:cNvPr id="1" name=""/>
        <p:cNvGrpSpPr/>
        <p:nvPr/>
      </p:nvGrpSpPr>
      <p:grpSpPr>
        <a:xfrm>
          <a:off x="0" y="0"/>
          <a:ext cx="0" cy="0"/>
          <a:chOff x="0" y="0"/>
          <a:chExt cx="0" cy="0"/>
        </a:xfrm>
      </p:grpSpPr>
      <p:sp>
        <p:nvSpPr>
          <p:cNvPr id="12"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lgn="ctr">
              <a:buNone/>
            </a:pPr>
            <a:endParaRPr lang="en-US" sz="4400" b="0" u="none" strike="noStrike">
              <a:solidFill>
                <a:srgbClr val="000000"/>
              </a:solidFill>
              <a:uFillTx/>
              <a:latin typeface="Arial"/>
            </a:endParaRPr>
          </a:p>
        </p:txBody>
      </p:sp>
      <p:sp>
        <p:nvSpPr>
          <p:cNvPr id="13" name="PlaceHolder 2"/>
          <p:cNvSpPr>
            <a:spLocks noGrp="1"/>
          </p:cNvSpPr>
          <p:nvPr>
            <p:ph/>
          </p:nvPr>
        </p:nvSpPr>
        <p:spPr>
          <a:xfrm>
            <a:off x="456840" y="1828440"/>
            <a:ext cx="9139680" cy="45676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uFillTx/>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矩形 11"/>
          <p:cNvSpPr/>
          <p:nvPr/>
        </p:nvSpPr>
        <p:spPr>
          <a:xfrm flipV="1">
            <a:off x="236520" y="203400"/>
            <a:ext cx="9539640" cy="153000"/>
          </a:xfrm>
          <a:prstGeom prst="rect">
            <a:avLst/>
          </a:prstGeom>
          <a:solidFill>
            <a:srgbClr val="075578"/>
          </a:solidFill>
          <a:ln w="9360">
            <a:solidFill>
              <a:srgbClr val="075578"/>
            </a:solidFill>
            <a:round/>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93000"/>
              </a:lnSpc>
              <a:spcBef>
                <a:spcPts val="26"/>
              </a:spcBef>
              <a:spcAft>
                <a:spcPts val="26"/>
              </a:spcAft>
              <a:tabLst>
                <a:tab pos="0" algn="l"/>
              </a:tabLst>
            </a:pPr>
            <a:endParaRPr lang="en-US" sz="1800" b="0" u="none" strike="noStrike">
              <a:solidFill>
                <a:srgbClr val="000000"/>
              </a:solidFill>
              <a:uFillTx/>
              <a:latin typeface="Arial"/>
              <a:ea typeface="DejaVu Sans"/>
            </a:endParaRPr>
          </a:p>
        </p:txBody>
      </p:sp>
      <p:sp>
        <p:nvSpPr>
          <p:cNvPr id="13" name="矩形 12"/>
          <p:cNvSpPr/>
          <p:nvPr/>
        </p:nvSpPr>
        <p:spPr>
          <a:xfrm>
            <a:off x="5943600" y="7077600"/>
            <a:ext cx="694080" cy="255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Lst>
            </a:pPr>
            <a:fld id="{4B1637FC-5944-45EA-A716-EE694012F788}" type="slidenum">
              <a:rPr lang="en-US" sz="1200" b="0" u="none" strike="noStrike">
                <a:solidFill>
                  <a:srgbClr val="000000"/>
                </a:solidFill>
                <a:uFillTx/>
                <a:latin typeface="Arial"/>
                <a:ea typeface="DejaVu Sans"/>
              </a:rPr>
              <a:t>‹#›</a:t>
            </a:fld>
            <a:endParaRPr lang="en-US" sz="1200" b="0" u="none" strike="noStrike">
              <a:solidFill>
                <a:srgbClr val="000000"/>
              </a:solidFill>
              <a:uFillTx/>
              <a:latin typeface="Arial"/>
            </a:endParaRPr>
          </a:p>
        </p:txBody>
      </p:sp>
      <p:sp>
        <p:nvSpPr>
          <p:cNvPr id="2" name="直接连接符 1"/>
          <p:cNvSpPr/>
          <p:nvPr/>
        </p:nvSpPr>
        <p:spPr>
          <a:xfrm>
            <a:off x="236520" y="407880"/>
            <a:ext cx="9539280" cy="180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uFillTx/>
              <a:latin typeface="Arial"/>
              <a:ea typeface="DejaVu Sans"/>
            </a:endParaRPr>
          </a:p>
        </p:txBody>
      </p:sp>
      <p:sp>
        <p:nvSpPr>
          <p:cNvPr id="3" name="直接连接符 2"/>
          <p:cNvSpPr/>
          <p:nvPr/>
        </p:nvSpPr>
        <p:spPr>
          <a:xfrm>
            <a:off x="236520" y="159552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pic>
        <p:nvPicPr>
          <p:cNvPr id="4" name="图片 3"/>
          <p:cNvPicPr/>
          <p:nvPr/>
        </p:nvPicPr>
        <p:blipFill>
          <a:blip r:embed="rId3"/>
          <a:stretch/>
        </p:blipFill>
        <p:spPr>
          <a:xfrm>
            <a:off x="7365960" y="7116840"/>
            <a:ext cx="2358000" cy="378360"/>
          </a:xfrm>
          <a:prstGeom prst="rect">
            <a:avLst/>
          </a:prstGeom>
          <a:ln w="0">
            <a:noFill/>
          </a:ln>
        </p:spPr>
      </p:pic>
      <p:pic>
        <p:nvPicPr>
          <p:cNvPr id="5" name="图片 4"/>
          <p:cNvPicPr/>
          <p:nvPr/>
        </p:nvPicPr>
        <p:blipFill>
          <a:blip r:embed="rId4"/>
          <a:stretch/>
        </p:blipFill>
        <p:spPr>
          <a:xfrm>
            <a:off x="7845480" y="541440"/>
            <a:ext cx="2219760" cy="916560"/>
          </a:xfrm>
          <a:prstGeom prst="rect">
            <a:avLst/>
          </a:prstGeom>
          <a:ln w="0">
            <a:noFill/>
          </a:ln>
        </p:spPr>
      </p:pic>
      <p:sp>
        <p:nvSpPr>
          <p:cNvPr id="6" name="矩形 5"/>
          <p:cNvSpPr/>
          <p:nvPr/>
        </p:nvSpPr>
        <p:spPr>
          <a:xfrm>
            <a:off x="260280" y="7078680"/>
            <a:ext cx="1083240" cy="26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74"/>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05.12.2025 | 	</a:t>
            </a:r>
            <a:endParaRPr lang="en-US" sz="1200" b="0" u="none" strike="noStrike">
              <a:solidFill>
                <a:srgbClr val="000000"/>
              </a:solidFill>
              <a:uFillTx/>
              <a:latin typeface="Arial"/>
            </a:endParaRPr>
          </a:p>
        </p:txBody>
      </p:sp>
      <p:sp>
        <p:nvSpPr>
          <p:cNvPr id="7" name="矩形 6"/>
          <p:cNvSpPr/>
          <p:nvPr/>
        </p:nvSpPr>
        <p:spPr>
          <a:xfrm>
            <a:off x="1158840" y="7078680"/>
            <a:ext cx="3624840" cy="43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1191"/>
              </a:spcBef>
              <a:spcAft>
                <a:spcPts val="992"/>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Charging Station Upgrade to OCPP Communication for Smart Charging </a:t>
            </a:r>
            <a:endParaRPr lang="en-US" sz="1200" b="0" u="none" strike="noStrike">
              <a:solidFill>
                <a:srgbClr val="000000"/>
              </a:solidFill>
              <a:uFillTx/>
              <a:latin typeface="Arial"/>
            </a:endParaRPr>
          </a:p>
        </p:txBody>
      </p:sp>
      <p:sp>
        <p:nvSpPr>
          <p:cNvPr id="8" name="矩形 7"/>
          <p:cNvSpPr/>
          <p:nvPr/>
        </p:nvSpPr>
        <p:spPr>
          <a:xfrm>
            <a:off x="3620880" y="7077600"/>
            <a:ext cx="1972440" cy="417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Junfan Jin, Can Zeng, </a:t>
            </a:r>
            <a:endParaRPr lang="en-US" sz="1200" b="0" u="none" strike="noStrike">
              <a:solidFill>
                <a:srgbClr val="000000"/>
              </a:solidFill>
              <a:uFillTx/>
              <a:latin typeface="Arial"/>
            </a:endParaRPr>
          </a:p>
          <a:p>
            <a:pPr>
              <a:lnSpc>
                <a:spcPct val="100000"/>
              </a:lnSpc>
              <a:spcBef>
                <a:spcPts val="26"/>
              </a:spcBef>
              <a:spcAft>
                <a:spcPts val="26"/>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80" algn="l"/>
                <a:tab pos="10782360" algn="l"/>
              </a:tabLst>
            </a:pPr>
            <a:r>
              <a:rPr lang="en-US" sz="1200" b="0" u="none" strike="noStrike">
                <a:solidFill>
                  <a:srgbClr val="000000"/>
                </a:solidFill>
                <a:uFillTx/>
                <a:latin typeface="Arial"/>
                <a:ea typeface="DejaVu Sans"/>
              </a:rPr>
              <a:t>  Yunan Jiang, Huang Chen</a:t>
            </a:r>
            <a:endParaRPr lang="en-US" sz="1200" b="0" u="none" strike="noStrike">
              <a:solidFill>
                <a:srgbClr val="000000"/>
              </a:solidFill>
              <a:uFillTx/>
              <a:latin typeface="Arial"/>
            </a:endParaRPr>
          </a:p>
        </p:txBody>
      </p:sp>
      <p:sp>
        <p:nvSpPr>
          <p:cNvPr id="9" name="直接连接符 8"/>
          <p:cNvSpPr/>
          <p:nvPr/>
        </p:nvSpPr>
        <p:spPr>
          <a:xfrm>
            <a:off x="239760" y="7032600"/>
            <a:ext cx="9539280" cy="1440"/>
          </a:xfrm>
          <a:prstGeom prst="line">
            <a:avLst/>
          </a:prstGeom>
          <a:ln w="9000">
            <a:solidFill>
              <a:srgbClr val="000000"/>
            </a:solidFill>
            <a:round/>
          </a:ln>
        </p:spPr>
        <p:style>
          <a:lnRef idx="0">
            <a:scrgbClr r="0" g="0" b="0"/>
          </a:lnRef>
          <a:fillRef idx="0">
            <a:scrgbClr r="0" g="0" b="0"/>
          </a:fillRef>
          <a:effectRef idx="0">
            <a:scrgbClr r="0" g="0" b="0"/>
          </a:effectRef>
          <a:fontRef idx="minor"/>
        </p:style>
        <p:txBody>
          <a:bodyPr lIns="90000" tIns="-45360" rIns="90000" bIns="-45360" anchor="t">
            <a:noAutofit/>
          </a:bodyPr>
          <a:lstStyle/>
          <a:p>
            <a:endParaRPr lang="en-US" sz="1800" b="0" u="none" strike="noStrike">
              <a:solidFill>
                <a:srgbClr val="000000"/>
              </a:solidFill>
              <a:uFillTx/>
              <a:latin typeface="Arial"/>
              <a:ea typeface="DejaVu Sans"/>
            </a:endParaRPr>
          </a:p>
        </p:txBody>
      </p:sp>
      <p:sp>
        <p:nvSpPr>
          <p:cNvPr id="10" name="PlaceHolder 1"/>
          <p:cNvSpPr>
            <a:spLocks noGrp="1"/>
          </p:cNvSpPr>
          <p:nvPr>
            <p:ph type="title"/>
          </p:nvPr>
        </p:nvSpPr>
        <p:spPr>
          <a:xfrm>
            <a:off x="456840" y="549000"/>
            <a:ext cx="7310880" cy="910080"/>
          </a:xfrm>
          <a:prstGeom prst="rect">
            <a:avLst/>
          </a:prstGeom>
          <a:noFill/>
          <a:ln w="0">
            <a:noFill/>
          </a:ln>
        </p:spPr>
        <p:txBody>
          <a:bodyPr lIns="0" tIns="0" rIns="0" bIns="0" anchor="ctr">
            <a:noAutofit/>
          </a:bodyPr>
          <a:lstStyle/>
          <a:p>
            <a:pPr indent="0">
              <a:buNone/>
            </a:pPr>
            <a:r>
              <a:rPr lang="zh-CN" sz="1800" b="0" u="none" strike="noStrike">
                <a:solidFill>
                  <a:srgbClr val="000000"/>
                </a:solidFill>
                <a:uFillTx/>
                <a:latin typeface="Arial"/>
              </a:rPr>
              <a:t>单击以编辑标题文本格式</a:t>
            </a:r>
            <a:endParaRPr lang="en-US" sz="1800" b="0" u="none" strike="noStrike">
              <a:solidFill>
                <a:srgbClr val="000000"/>
              </a:solidFill>
              <a:uFillTx/>
              <a:latin typeface="Arial"/>
            </a:endParaRPr>
          </a:p>
        </p:txBody>
      </p:sp>
      <p:sp>
        <p:nvSpPr>
          <p:cNvPr id="11" name="PlaceHolder 2"/>
          <p:cNvSpPr>
            <a:spLocks noGrp="1"/>
          </p:cNvSpPr>
          <p:nvPr>
            <p:ph type="body"/>
          </p:nvPr>
        </p:nvSpPr>
        <p:spPr>
          <a:xfrm>
            <a:off x="456840" y="1828440"/>
            <a:ext cx="9139680" cy="4567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zh-CN" sz="1800" b="0" u="none" strike="noStrike">
                <a:solidFill>
                  <a:srgbClr val="000000"/>
                </a:solidFill>
                <a:uFillTx/>
                <a:latin typeface="Arial"/>
              </a:rPr>
              <a:t>点击以编辑提纲文本格式</a:t>
            </a:r>
            <a:endParaRPr lang="en-US" sz="1800" b="0" u="none" strike="noStrike">
              <a:solidFill>
                <a:srgbClr val="000000"/>
              </a:solidFill>
              <a:uFillTx/>
              <a:latin typeface="Arial"/>
            </a:endParaRPr>
          </a:p>
          <a:p>
            <a:pPr marL="864000" lvl="1" indent="-324000">
              <a:spcBef>
                <a:spcPts val="1134"/>
              </a:spcBef>
              <a:buClr>
                <a:srgbClr val="000000"/>
              </a:buClr>
              <a:buSzPct val="75000"/>
              <a:buFont typeface="Symbol" charset="2"/>
              <a:buChar char=""/>
            </a:pPr>
            <a:r>
              <a:rPr lang="zh-CN" sz="1800" b="0" u="none" strike="noStrike">
                <a:solidFill>
                  <a:srgbClr val="000000"/>
                </a:solidFill>
                <a:uFillTx/>
                <a:latin typeface="Arial"/>
              </a:rPr>
              <a:t>第二提纲级别</a:t>
            </a:r>
            <a:endParaRPr lang="en-US" sz="1800" b="0" u="none" strike="noStrike">
              <a:solidFill>
                <a:srgbClr val="000000"/>
              </a:solidFill>
              <a:uFillTx/>
              <a:latin typeface="Arial"/>
            </a:endParaRPr>
          </a:p>
          <a:p>
            <a:pPr marL="1296000" lvl="2" indent="-288000">
              <a:spcBef>
                <a:spcPts val="850"/>
              </a:spcBef>
              <a:buClr>
                <a:srgbClr val="000000"/>
              </a:buClr>
              <a:buSzPct val="45000"/>
              <a:buFont typeface="Wingdings" charset="2"/>
              <a:buChar char=""/>
            </a:pPr>
            <a:r>
              <a:rPr lang="zh-CN" sz="1800" b="0" u="none" strike="noStrike">
                <a:solidFill>
                  <a:srgbClr val="000000"/>
                </a:solidFill>
                <a:uFillTx/>
                <a:latin typeface="Arial"/>
              </a:rPr>
              <a:t>第三提纲级别</a:t>
            </a:r>
            <a:endParaRPr lang="en-US" sz="1800" b="0" u="none" strike="noStrike">
              <a:solidFill>
                <a:srgbClr val="000000"/>
              </a:solidFill>
              <a:uFillTx/>
              <a:latin typeface="Arial"/>
            </a:endParaRPr>
          </a:p>
          <a:p>
            <a:pPr marL="1728000" lvl="3" indent="-216000">
              <a:spcBef>
                <a:spcPts val="567"/>
              </a:spcBef>
              <a:buClr>
                <a:srgbClr val="000000"/>
              </a:buClr>
              <a:buSzPct val="75000"/>
              <a:buFont typeface="Symbol" charset="2"/>
              <a:buChar char=""/>
            </a:pPr>
            <a:r>
              <a:rPr lang="zh-CN" sz="1800" b="0" u="none" strike="noStrike">
                <a:solidFill>
                  <a:srgbClr val="000000"/>
                </a:solidFill>
                <a:uFillTx/>
                <a:latin typeface="Arial"/>
              </a:rPr>
              <a:t>第四提纲级别</a:t>
            </a:r>
            <a:endParaRPr lang="en-US" sz="1800" b="0" u="none" strike="noStrike">
              <a:solidFill>
                <a:srgbClr val="000000"/>
              </a:solidFill>
              <a:uFillTx/>
              <a:latin typeface="Arial"/>
            </a:endParaRPr>
          </a:p>
          <a:p>
            <a:pPr marL="2160000" lvl="4" indent="-216000">
              <a:spcBef>
                <a:spcPts val="283"/>
              </a:spcBef>
              <a:buClr>
                <a:srgbClr val="000000"/>
              </a:buClr>
              <a:buSzPct val="45000"/>
              <a:buFont typeface="Wingdings" charset="2"/>
              <a:buChar char=""/>
            </a:pPr>
            <a:r>
              <a:rPr lang="zh-CN" sz="1800" b="0" u="none" strike="noStrike">
                <a:solidFill>
                  <a:srgbClr val="000000"/>
                </a:solidFill>
                <a:uFillTx/>
                <a:latin typeface="Arial"/>
              </a:rPr>
              <a:t>第五提纲级别</a:t>
            </a:r>
            <a:endParaRPr lang="en-US" sz="1800" b="0" u="none" strike="noStrike">
              <a:solidFill>
                <a:srgbClr val="000000"/>
              </a:solidFill>
              <a:uFillTx/>
              <a:latin typeface="Arial"/>
            </a:endParaRPr>
          </a:p>
          <a:p>
            <a:pPr marL="2592000" lvl="5" indent="-216000">
              <a:spcBef>
                <a:spcPts val="283"/>
              </a:spcBef>
              <a:buClr>
                <a:srgbClr val="000000"/>
              </a:buClr>
              <a:buSzPct val="45000"/>
              <a:buFont typeface="Wingdings" charset="2"/>
              <a:buChar char=""/>
            </a:pPr>
            <a:r>
              <a:rPr lang="zh-CN" sz="1800" b="0" u="none" strike="noStrike">
                <a:solidFill>
                  <a:srgbClr val="000000"/>
                </a:solidFill>
                <a:uFillTx/>
                <a:latin typeface="Arial"/>
              </a:rPr>
              <a:t>第六提纲级别</a:t>
            </a:r>
            <a:endParaRPr lang="en-US" sz="1800" b="0" u="none" strike="noStrike">
              <a:solidFill>
                <a:srgbClr val="000000"/>
              </a:solidFill>
              <a:uFillTx/>
              <a:latin typeface="Arial"/>
            </a:endParaRPr>
          </a:p>
          <a:p>
            <a:pPr marL="3024000" lvl="6" indent="-216000">
              <a:spcBef>
                <a:spcPts val="283"/>
              </a:spcBef>
              <a:buClr>
                <a:srgbClr val="000000"/>
              </a:buClr>
              <a:buSzPct val="45000"/>
              <a:buFont typeface="Wingdings" charset="2"/>
              <a:buChar char=""/>
            </a:pPr>
            <a:r>
              <a:rPr lang="zh-CN" sz="1800" b="0" u="none" strike="noStrike">
                <a:solidFill>
                  <a:srgbClr val="000000"/>
                </a:solidFill>
                <a:uFillTx/>
                <a:latin typeface="Arial"/>
              </a:rPr>
              <a:t>第七提纲级别</a:t>
            </a:r>
            <a:endParaRPr lang="en-US" sz="1800" b="0" u="none" strike="noStrik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microsoft.com/office/2007/relationships/hdphoto" Target="../media/hdphoto1.wdp"/><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9.sv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3.xml"/><Relationship Id="rId16"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13.png"/><Relationship Id="rId11" Type="http://schemas.microsoft.com/office/2007/relationships/hdphoto" Target="../media/hdphoto2.wdp"/><Relationship Id="rId5" Type="http://schemas.openxmlformats.org/officeDocument/2006/relationships/image" Target="../media/image12.jpg"/><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eg"/><Relationship Id="rId1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laceHolder 1"/>
          <p:cNvSpPr>
            <a:spLocks noGrp="1"/>
          </p:cNvSpPr>
          <p:nvPr>
            <p:ph type="title"/>
          </p:nvPr>
        </p:nvSpPr>
        <p:spPr>
          <a:xfrm>
            <a:off x="242151" y="450542"/>
            <a:ext cx="7469640" cy="943560"/>
          </a:xfrm>
          <a:prstGeom prst="rect">
            <a:avLst/>
          </a:prstGeom>
          <a:noFill/>
          <a:ln w="0">
            <a:noFill/>
          </a:ln>
        </p:spPr>
        <p:txBody>
          <a:bodyPr lIns="0" tIns="0" rIns="0" bIns="0" anchor="ctr">
            <a:noAutofit/>
          </a:bodyPr>
          <a:lstStyle/>
          <a:p>
            <a:pPr indent="0">
              <a:buNone/>
            </a:pPr>
            <a:r>
              <a:rPr lang="en-US" sz="3600" b="0" u="none" strike="noStrike" dirty="0">
                <a:solidFill>
                  <a:srgbClr val="000000"/>
                </a:solidFill>
                <a:uFillTx/>
                <a:latin typeface="Arial"/>
              </a:rPr>
              <a:t>Hardware</a:t>
            </a:r>
          </a:p>
        </p:txBody>
      </p:sp>
      <p:pic>
        <p:nvPicPr>
          <p:cNvPr id="3" name="图片 2">
            <a:extLst>
              <a:ext uri="{FF2B5EF4-FFF2-40B4-BE49-F238E27FC236}">
                <a16:creationId xmlns:a16="http://schemas.microsoft.com/office/drawing/2014/main" id="{EFFD26C1-55D2-9858-6B4C-E00D7F7DF7F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125" b="99219" l="70877" r="82205">
                        <a14:foregroundMark x1="74548" y1="13202" x2="78993" y2="12266"/>
                        <a14:foregroundMark x1="78993" y1="12266" x2="80425" y2="14766"/>
                        <a14:foregroundMark x1="80512" y1="12578" x2="80425" y2="12188"/>
                        <a14:foregroundMark x1="80252" y1="20156" x2="79557" y2="56406"/>
                        <a14:foregroundMark x1="78993" y1="79141" x2="78993" y2="87734"/>
                        <a14:foregroundMark x1="78993" y1="73906" x2="78993" y2="79141"/>
                        <a14:foregroundMark x1="77300" y1="86719" x2="76042" y2="87188"/>
                        <a14:foregroundMark x1="79557" y1="98125" x2="76606" y2="93281"/>
                        <a14:foregroundMark x1="77300" y1="97969" x2="76302" y2="97734"/>
                        <a14:foregroundMark x1="75911" y1="97266" x2="73872" y2="95313"/>
                        <a14:foregroundMark x1="79818" y1="80234" x2="80686" y2="79141"/>
                        <a14:foregroundMark x1="80629" y1="77848" x2="80122" y2="78984"/>
                        <a14:foregroundMark x1="81449" y1="76009" x2="80959" y2="77109"/>
                        <a14:foregroundMark x1="82248" y1="74219" x2="81627" y2="75610"/>
                        <a14:foregroundMark x1="80078" y1="98828" x2="80078" y2="98828"/>
                        <a14:foregroundMark x1="77431" y1="48281" x2="77431" y2="48281"/>
                        <a14:foregroundMark x1="79991" y1="11172" x2="79991" y2="11172"/>
                        <a14:foregroundMark x1="80642" y1="12031" x2="80686" y2="11953"/>
                        <a14:foregroundMark x1="75868" y1="11641" x2="75868" y2="11641"/>
                        <a14:foregroundMark x1="75434" y1="11953" x2="75434" y2="11953"/>
                        <a14:foregroundMark x1="75911" y1="11797" x2="77517" y2="11328"/>
                        <a14:foregroundMark x1="76345" y1="11484" x2="76345" y2="11484"/>
                        <a14:foregroundMark x1="76953" y1="11094" x2="76997" y2="11016"/>
                        <a14:foregroundMark x1="76128" y1="11563" x2="76128" y2="11563"/>
                        <a14:foregroundMark x1="75304" y1="11875" x2="75304" y2="11875"/>
                        <a14:foregroundMark x1="74870" y1="12031" x2="74870" y2="12031"/>
                        <a14:foregroundMark x1="78255" y1="10625" x2="78255" y2="10625"/>
                        <a14:foregroundMark x1="77951" y1="10938" x2="77951" y2="10938"/>
                        <a14:foregroundMark x1="79557" y1="10625" x2="79557" y2="10625"/>
                        <a14:foregroundMark x1="79731" y1="10391" x2="79601" y2="10391"/>
                        <a14:foregroundMark x1="79470" y1="10391" x2="79210" y2="10625"/>
                        <a14:foregroundMark x1="80773" y1="20781" x2="80686" y2="23203"/>
                        <a14:foregroundMark x1="80859" y1="22578" x2="80859" y2="22578"/>
                        <a14:foregroundMark x1="80859" y1="21641" x2="80816" y2="23750"/>
                        <a14:foregroundMark x1="77604" y1="41563" x2="77604" y2="51641"/>
                        <a14:foregroundMark x1="71267" y1="95156" x2="70920" y2="95000"/>
                        <a14:foregroundMark x1="76389" y1="99219" x2="80035" y2="99063"/>
                        <a14:foregroundMark x1="71007" y1="98359" x2="71007" y2="98359"/>
                        <a14:foregroundMark x1="80165" y1="56563" x2="79774" y2="64688"/>
                        <a14:foregroundMark x1="80122" y1="60938" x2="79905" y2="64453"/>
                        <a14:foregroundMark x1="79515" y1="78359" x2="79470" y2="79531"/>
                        <a14:foregroundMark x1="79684" y1="73906" x2="79562" y2="77109"/>
                        <a14:foregroundMark x1="79818" y1="70391" x2="79729" y2="72721"/>
                        <a14:foregroundMark x1="79470" y1="82109" x2="79297" y2="95625"/>
                        <a14:backgroundMark x1="73524" y1="11797" x2="73524" y2="11797"/>
                        <a14:backgroundMark x1="75738" y1="10625" x2="75738" y2="10625"/>
                        <a14:backgroundMark x1="77871" y1="10225" x2="78819" y2="9844"/>
                        <a14:backgroundMark x1="75130" y1="11328" x2="76200" y2="10898"/>
                        <a14:backgroundMark x1="79583" y1="9971" x2="79991" y2="9922"/>
                        <a14:backgroundMark x1="74089" y1="13125" x2="74262" y2="13359"/>
                        <a14:backgroundMark x1="79948" y1="10156" x2="80686" y2="9844"/>
                        <a14:backgroundMark x1="72613" y1="79453" x2="72613" y2="79453"/>
                        <a14:backgroundMark x1="72700" y1="72109" x2="72700" y2="72109"/>
                        <a14:backgroundMark x1="72743" y1="66719" x2="72743" y2="66719"/>
                        <a14:backgroundMark x1="73003" y1="63203" x2="73003" y2="63203"/>
                        <a14:backgroundMark x1="73134" y1="57109" x2="73134" y2="57109"/>
                        <a14:backgroundMark x1="72960" y1="54609" x2="72960" y2="52344"/>
                        <a14:backgroundMark x1="73090" y1="49609" x2="73090" y2="49609"/>
                        <a14:backgroundMark x1="72873" y1="48125" x2="73394" y2="40703"/>
                        <a14:backgroundMark x1="73872" y1="39531" x2="73872" y2="39531"/>
                        <a14:backgroundMark x1="73655" y1="41016" x2="73003" y2="42031"/>
                        <a14:backgroundMark x1="73785" y1="41797" x2="73785" y2="41797"/>
                        <a14:backgroundMark x1="73785" y1="42109" x2="73785" y2="42813"/>
                        <a14:backgroundMark x1="73090" y1="61406" x2="73090" y2="61406"/>
                        <a14:backgroundMark x1="81858" y1="98281" x2="81858" y2="98281"/>
                        <a14:backgroundMark x1="80903" y1="98438" x2="80903" y2="98438"/>
                        <a14:backgroundMark x1="79991" y1="73906" x2="79991" y2="73906"/>
                        <a14:backgroundMark x1="80035" y1="72578" x2="80599" y2="76406"/>
                        <a14:backgroundMark x1="80208" y1="77109" x2="80208" y2="78359"/>
                        <a14:backgroundMark x1="79818" y1="79531" x2="79818" y2="79531"/>
                      </a14:backgroundRemoval>
                    </a14:imgEffect>
                  </a14:imgLayer>
                </a14:imgProps>
              </a:ext>
              <a:ext uri="{28A0092B-C50C-407E-A947-70E740481C1C}">
                <a14:useLocalDpi xmlns:a14="http://schemas.microsoft.com/office/drawing/2010/main" val="0"/>
              </a:ext>
            </a:extLst>
          </a:blip>
          <a:srcRect l="70551" t="9023" r="17254" b="-247"/>
          <a:stretch/>
        </p:blipFill>
        <p:spPr>
          <a:xfrm>
            <a:off x="975361" y="1708520"/>
            <a:ext cx="1082670" cy="4499240"/>
          </a:xfrm>
          <a:prstGeom prst="rect">
            <a:avLst/>
          </a:prstGeom>
        </p:spPr>
      </p:pic>
      <p:pic>
        <p:nvPicPr>
          <p:cNvPr id="5" name="图片 4">
            <a:extLst>
              <a:ext uri="{FF2B5EF4-FFF2-40B4-BE49-F238E27FC236}">
                <a16:creationId xmlns:a16="http://schemas.microsoft.com/office/drawing/2014/main" id="{88BC010C-14E3-E58A-8428-C59968F419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5192" y="1707515"/>
            <a:ext cx="1653178" cy="1511749"/>
          </a:xfrm>
          <a:prstGeom prst="rect">
            <a:avLst/>
          </a:prstGeom>
        </p:spPr>
      </p:pic>
      <p:pic>
        <p:nvPicPr>
          <p:cNvPr id="7" name="图片 6">
            <a:extLst>
              <a:ext uri="{FF2B5EF4-FFF2-40B4-BE49-F238E27FC236}">
                <a16:creationId xmlns:a16="http://schemas.microsoft.com/office/drawing/2014/main" id="{33C5AC9E-BE25-DB35-B60D-B9022E98A9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5193" y="3250255"/>
            <a:ext cx="1653177" cy="1310627"/>
          </a:xfrm>
          <a:prstGeom prst="rect">
            <a:avLst/>
          </a:prstGeom>
        </p:spPr>
      </p:pic>
      <p:pic>
        <p:nvPicPr>
          <p:cNvPr id="8" name="图片 7">
            <a:extLst>
              <a:ext uri="{FF2B5EF4-FFF2-40B4-BE49-F238E27FC236}">
                <a16:creationId xmlns:a16="http://schemas.microsoft.com/office/drawing/2014/main" id="{D4C82CA2-FAEE-5D72-C718-6E12374A6F33}"/>
              </a:ext>
            </a:extLst>
          </p:cNvPr>
          <p:cNvPicPr>
            <a:picLocks noChangeAspect="1"/>
          </p:cNvPicPr>
          <p:nvPr/>
        </p:nvPicPr>
        <p:blipFill>
          <a:blip r:embed="rId7"/>
          <a:srcRect l="22039" t="13439" r="15804" b="16539"/>
          <a:stretch/>
        </p:blipFill>
        <p:spPr>
          <a:xfrm rot="16200000">
            <a:off x="3734550" y="4558235"/>
            <a:ext cx="1162387" cy="1745254"/>
          </a:xfrm>
          <a:prstGeom prst="rect">
            <a:avLst/>
          </a:prstGeom>
        </p:spPr>
      </p:pic>
      <p:pic>
        <p:nvPicPr>
          <p:cNvPr id="10" name="图片 9">
            <a:extLst>
              <a:ext uri="{FF2B5EF4-FFF2-40B4-BE49-F238E27FC236}">
                <a16:creationId xmlns:a16="http://schemas.microsoft.com/office/drawing/2014/main" id="{13B2D471-AE8B-53BB-968D-C66A17967CB8}"/>
              </a:ext>
            </a:extLst>
          </p:cNvPr>
          <p:cNvPicPr>
            <a:picLocks noChangeAspect="1"/>
          </p:cNvPicPr>
          <p:nvPr/>
        </p:nvPicPr>
        <p:blipFill>
          <a:blip r:embed="rId8" cstate="print">
            <a:extLst>
              <a:ext uri="{28A0092B-C50C-407E-A947-70E740481C1C}">
                <a14:useLocalDpi xmlns:a14="http://schemas.microsoft.com/office/drawing/2010/main" val="0"/>
              </a:ext>
            </a:extLst>
          </a:blip>
          <a:srcRect l="33450" t="17625" r="24786" b="14523"/>
          <a:stretch/>
        </p:blipFill>
        <p:spPr>
          <a:xfrm>
            <a:off x="6891381" y="2908662"/>
            <a:ext cx="820410" cy="1776549"/>
          </a:xfrm>
          <a:prstGeom prst="rect">
            <a:avLst/>
          </a:prstGeom>
        </p:spPr>
      </p:pic>
      <p:pic>
        <p:nvPicPr>
          <p:cNvPr id="12" name="图片 11">
            <a:extLst>
              <a:ext uri="{FF2B5EF4-FFF2-40B4-BE49-F238E27FC236}">
                <a16:creationId xmlns:a16="http://schemas.microsoft.com/office/drawing/2014/main" id="{69BC60A0-0C03-1E57-B62E-EC95B72F3942}"/>
              </a:ext>
            </a:extLst>
          </p:cNvPr>
          <p:cNvPicPr>
            <a:picLocks noChangeAspect="1"/>
          </p:cNvPicPr>
          <p:nvPr/>
        </p:nvPicPr>
        <p:blipFill>
          <a:blip r:embed="rId9" cstate="print">
            <a:extLst>
              <a:ext uri="{28A0092B-C50C-407E-A947-70E740481C1C}">
                <a14:useLocalDpi xmlns:a14="http://schemas.microsoft.com/office/drawing/2010/main" val="0"/>
              </a:ext>
            </a:extLst>
          </a:blip>
          <a:srcRect l="6123" t="11717" r="42903" b="1852"/>
          <a:stretch/>
        </p:blipFill>
        <p:spPr>
          <a:xfrm>
            <a:off x="7829577" y="2908661"/>
            <a:ext cx="786124" cy="1776551"/>
          </a:xfrm>
          <a:prstGeom prst="rect">
            <a:avLst/>
          </a:prstGeom>
        </p:spPr>
      </p:pic>
      <p:pic>
        <p:nvPicPr>
          <p:cNvPr id="16" name="图片 15">
            <a:extLst>
              <a:ext uri="{FF2B5EF4-FFF2-40B4-BE49-F238E27FC236}">
                <a16:creationId xmlns:a16="http://schemas.microsoft.com/office/drawing/2014/main" id="{D13A7F23-F6F2-DF2E-B659-9E3A99506872}"/>
              </a:ext>
            </a:extLst>
          </p:cNvPr>
          <p:cNvPicPr>
            <a:picLocks noChangeAspect="1"/>
          </p:cNvPicPr>
          <p:nvPr/>
        </p:nvPicPr>
        <p:blipFill>
          <a:blip r:embed="rId10" cstate="print">
            <a:extLst>
              <a:ext uri="{28A0092B-C50C-407E-A947-70E740481C1C}">
                <a14:useLocalDpi xmlns:a14="http://schemas.microsoft.com/office/drawing/2010/main" val="0"/>
              </a:ext>
            </a:extLst>
          </a:blip>
          <a:srcRect l="27464" t="29491" r="29391" b="19477"/>
          <a:stretch/>
        </p:blipFill>
        <p:spPr>
          <a:xfrm>
            <a:off x="8729453" y="2908660"/>
            <a:ext cx="1126887" cy="1776551"/>
          </a:xfrm>
          <a:prstGeom prst="rect">
            <a:avLst/>
          </a:prstGeom>
        </p:spPr>
      </p:pic>
      <p:sp>
        <p:nvSpPr>
          <p:cNvPr id="17" name="文本框 16">
            <a:extLst>
              <a:ext uri="{FF2B5EF4-FFF2-40B4-BE49-F238E27FC236}">
                <a16:creationId xmlns:a16="http://schemas.microsoft.com/office/drawing/2014/main" id="{80555293-4853-C886-40CE-9D214B318096}"/>
              </a:ext>
            </a:extLst>
          </p:cNvPr>
          <p:cNvSpPr txBox="1"/>
          <p:nvPr/>
        </p:nvSpPr>
        <p:spPr>
          <a:xfrm>
            <a:off x="7650673" y="4855090"/>
            <a:ext cx="1351652" cy="369332"/>
          </a:xfrm>
          <a:prstGeom prst="rect">
            <a:avLst/>
          </a:prstGeom>
          <a:noFill/>
        </p:spPr>
        <p:txBody>
          <a:bodyPr wrap="none" rtlCol="0">
            <a:spAutoFit/>
          </a:bodyPr>
          <a:lstStyle/>
          <a:p>
            <a:r>
              <a:rPr lang="en-US" altLang="zh-CN" b="1" dirty="0">
                <a:solidFill>
                  <a:srgbClr val="101214"/>
                </a:solidFill>
              </a:rPr>
              <a:t>A</a:t>
            </a:r>
            <a:r>
              <a:rPr lang="en-US" altLang="zh-CN" b="1" i="0" dirty="0">
                <a:solidFill>
                  <a:srgbClr val="101214"/>
                </a:solidFill>
                <a:effectLst/>
              </a:rPr>
              <a:t>uxiliaries</a:t>
            </a:r>
            <a:endParaRPr lang="zh-CN" altLang="en-US" dirty="0"/>
          </a:p>
        </p:txBody>
      </p:sp>
      <p:sp>
        <p:nvSpPr>
          <p:cNvPr id="18" name="文本框 17">
            <a:extLst>
              <a:ext uri="{FF2B5EF4-FFF2-40B4-BE49-F238E27FC236}">
                <a16:creationId xmlns:a16="http://schemas.microsoft.com/office/drawing/2014/main" id="{26EF0A30-1598-D19D-D431-028C8D6E5821}"/>
              </a:ext>
            </a:extLst>
          </p:cNvPr>
          <p:cNvSpPr txBox="1"/>
          <p:nvPr/>
        </p:nvSpPr>
        <p:spPr>
          <a:xfrm>
            <a:off x="167608" y="6304528"/>
            <a:ext cx="2698175" cy="369332"/>
          </a:xfrm>
          <a:prstGeom prst="rect">
            <a:avLst/>
          </a:prstGeom>
          <a:noFill/>
        </p:spPr>
        <p:txBody>
          <a:bodyPr wrap="none" rtlCol="0">
            <a:spAutoFit/>
          </a:bodyPr>
          <a:lstStyle/>
          <a:p>
            <a:r>
              <a:rPr lang="en-US" altLang="zh-CN" b="1" dirty="0"/>
              <a:t>Original charge station</a:t>
            </a:r>
            <a:endParaRPr lang="zh-CN" altLang="en-US" b="1" dirty="0"/>
          </a:p>
        </p:txBody>
      </p:sp>
      <p:sp>
        <p:nvSpPr>
          <p:cNvPr id="19" name="文本框 18">
            <a:extLst>
              <a:ext uri="{FF2B5EF4-FFF2-40B4-BE49-F238E27FC236}">
                <a16:creationId xmlns:a16="http://schemas.microsoft.com/office/drawing/2014/main" id="{2588622C-9232-9005-3850-16F6734942AA}"/>
              </a:ext>
            </a:extLst>
          </p:cNvPr>
          <p:cNvSpPr txBox="1"/>
          <p:nvPr/>
        </p:nvSpPr>
        <p:spPr>
          <a:xfrm>
            <a:off x="3009161" y="6308399"/>
            <a:ext cx="3313728" cy="369332"/>
          </a:xfrm>
          <a:prstGeom prst="rect">
            <a:avLst/>
          </a:prstGeom>
          <a:noFill/>
        </p:spPr>
        <p:txBody>
          <a:bodyPr wrap="none" rtlCol="0">
            <a:spAutoFit/>
          </a:bodyPr>
          <a:lstStyle/>
          <a:p>
            <a:r>
              <a:rPr lang="en-US" altLang="zh-CN" b="1" dirty="0"/>
              <a:t>Main functional components</a:t>
            </a:r>
            <a:endParaRPr lang="zh-CN" altLang="en-US" b="1" dirty="0"/>
          </a:p>
        </p:txBody>
      </p:sp>
      <p:sp>
        <p:nvSpPr>
          <p:cNvPr id="22" name="文本框 21">
            <a:extLst>
              <a:ext uri="{FF2B5EF4-FFF2-40B4-BE49-F238E27FC236}">
                <a16:creationId xmlns:a16="http://schemas.microsoft.com/office/drawing/2014/main" id="{91019DA1-1B3F-2315-5441-D355F8E83327}"/>
              </a:ext>
            </a:extLst>
          </p:cNvPr>
          <p:cNvSpPr txBox="1"/>
          <p:nvPr/>
        </p:nvSpPr>
        <p:spPr>
          <a:xfrm>
            <a:off x="4470215" y="1650237"/>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23" name="文本框 22">
            <a:extLst>
              <a:ext uri="{FF2B5EF4-FFF2-40B4-BE49-F238E27FC236}">
                <a16:creationId xmlns:a16="http://schemas.microsoft.com/office/drawing/2014/main" id="{E5C1BEDF-E438-2439-91B7-521B6C3D3498}"/>
              </a:ext>
            </a:extLst>
          </p:cNvPr>
          <p:cNvSpPr txBox="1"/>
          <p:nvPr/>
        </p:nvSpPr>
        <p:spPr>
          <a:xfrm>
            <a:off x="4798895" y="333842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24" name="文本框 23">
            <a:extLst>
              <a:ext uri="{FF2B5EF4-FFF2-40B4-BE49-F238E27FC236}">
                <a16:creationId xmlns:a16="http://schemas.microsoft.com/office/drawing/2014/main" id="{9A07F671-13C0-01FB-F592-AA55127EEC55}"/>
              </a:ext>
            </a:extLst>
          </p:cNvPr>
          <p:cNvSpPr txBox="1"/>
          <p:nvPr/>
        </p:nvSpPr>
        <p:spPr>
          <a:xfrm>
            <a:off x="4315743" y="4573585"/>
            <a:ext cx="242887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b="1" dirty="0" err="1"/>
              <a:t>SmartCharge</a:t>
            </a:r>
            <a:r>
              <a:rPr lang="en-US" altLang="zh-CN" b="1" dirty="0"/>
              <a:t> Board</a:t>
            </a:r>
            <a:r>
              <a:rPr lang="en-US" altLang="zh-CN" dirty="0"/>
              <a:t> </a:t>
            </a:r>
            <a:endParaRPr lang="zh-CN" altLang="en-US" dirty="0"/>
          </a:p>
        </p:txBody>
      </p:sp>
      <p:sp>
        <p:nvSpPr>
          <p:cNvPr id="25" name="文本框 24">
            <a:extLst>
              <a:ext uri="{FF2B5EF4-FFF2-40B4-BE49-F238E27FC236}">
                <a16:creationId xmlns:a16="http://schemas.microsoft.com/office/drawing/2014/main" id="{25EAEB64-B5D6-E5E5-381F-3124E5850E3F}"/>
              </a:ext>
            </a:extLst>
          </p:cNvPr>
          <p:cNvSpPr txBox="1"/>
          <p:nvPr/>
        </p:nvSpPr>
        <p:spPr>
          <a:xfrm>
            <a:off x="6565775" y="2092392"/>
            <a:ext cx="3313727"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Power supply,  Circuit breaker, Fuse, Wire connector, etc.</a:t>
            </a:r>
            <a:endParaRPr lang="zh-CN" altLang="en-US" dirty="0"/>
          </a:p>
        </p:txBody>
      </p:sp>
      <p:sp>
        <p:nvSpPr>
          <p:cNvPr id="26" name="加号 25">
            <a:extLst>
              <a:ext uri="{FF2B5EF4-FFF2-40B4-BE49-F238E27FC236}">
                <a16:creationId xmlns:a16="http://schemas.microsoft.com/office/drawing/2014/main" id="{E67D6E47-C9C8-151F-129C-B8F24828A3B9}"/>
              </a:ext>
            </a:extLst>
          </p:cNvPr>
          <p:cNvSpPr/>
          <p:nvPr/>
        </p:nvSpPr>
        <p:spPr>
          <a:xfrm>
            <a:off x="2360023"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7" name="加号 26">
            <a:extLst>
              <a:ext uri="{FF2B5EF4-FFF2-40B4-BE49-F238E27FC236}">
                <a16:creationId xmlns:a16="http://schemas.microsoft.com/office/drawing/2014/main" id="{7D9AF9C7-DEDC-F199-05B6-740BF0B7FBDD}"/>
              </a:ext>
            </a:extLst>
          </p:cNvPr>
          <p:cNvSpPr/>
          <p:nvPr/>
        </p:nvSpPr>
        <p:spPr>
          <a:xfrm>
            <a:off x="6070012" y="3523086"/>
            <a:ext cx="649138" cy="683154"/>
          </a:xfrm>
          <a:prstGeom prst="mathPlu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ceHolder 1">
            <a:extLst>
              <a:ext uri="{FF2B5EF4-FFF2-40B4-BE49-F238E27FC236}">
                <a16:creationId xmlns:a16="http://schemas.microsoft.com/office/drawing/2014/main" id="{EDD7F81C-5788-672B-5365-2C927C9FC366}"/>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7" name="图片 6">
            <a:extLst>
              <a:ext uri="{FF2B5EF4-FFF2-40B4-BE49-F238E27FC236}">
                <a16:creationId xmlns:a16="http://schemas.microsoft.com/office/drawing/2014/main" id="{C9D020FD-56DE-16FF-16C0-EDD1CD7A3A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63" y="1968772"/>
            <a:ext cx="1653178" cy="1511749"/>
          </a:xfrm>
          <a:prstGeom prst="rect">
            <a:avLst/>
          </a:prstGeom>
        </p:spPr>
      </p:pic>
      <p:pic>
        <p:nvPicPr>
          <p:cNvPr id="8" name="图片 7">
            <a:extLst>
              <a:ext uri="{FF2B5EF4-FFF2-40B4-BE49-F238E27FC236}">
                <a16:creationId xmlns:a16="http://schemas.microsoft.com/office/drawing/2014/main" id="{F9451DFF-627D-C296-782D-A946C6A3A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622" y="4338827"/>
            <a:ext cx="1653177" cy="1310627"/>
          </a:xfrm>
          <a:prstGeom prst="rect">
            <a:avLst/>
          </a:prstGeom>
        </p:spPr>
      </p:pic>
      <p:sp>
        <p:nvSpPr>
          <p:cNvPr id="10" name="文本框 9">
            <a:extLst>
              <a:ext uri="{FF2B5EF4-FFF2-40B4-BE49-F238E27FC236}">
                <a16:creationId xmlns:a16="http://schemas.microsoft.com/office/drawing/2014/main" id="{4491B812-C5D3-2FC8-2CB8-F4051396966B}"/>
              </a:ext>
            </a:extLst>
          </p:cNvPr>
          <p:cNvSpPr txBox="1"/>
          <p:nvPr/>
        </p:nvSpPr>
        <p:spPr>
          <a:xfrm>
            <a:off x="1596386" y="1911494"/>
            <a:ext cx="156966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 sensor</a:t>
            </a:r>
            <a:endParaRPr lang="zh-CN" altLang="en-US" dirty="0"/>
          </a:p>
        </p:txBody>
      </p:sp>
      <p:sp>
        <p:nvSpPr>
          <p:cNvPr id="11" name="文本框 10">
            <a:extLst>
              <a:ext uri="{FF2B5EF4-FFF2-40B4-BE49-F238E27FC236}">
                <a16:creationId xmlns:a16="http://schemas.microsoft.com/office/drawing/2014/main" id="{D41FCCCB-DECB-0A17-CFD2-85976142C4BF}"/>
              </a:ext>
            </a:extLst>
          </p:cNvPr>
          <p:cNvSpPr txBox="1"/>
          <p:nvPr/>
        </p:nvSpPr>
        <p:spPr>
          <a:xfrm>
            <a:off x="2038278" y="4338827"/>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sp>
        <p:nvSpPr>
          <p:cNvPr id="13" name="文本框 12">
            <a:extLst>
              <a:ext uri="{FF2B5EF4-FFF2-40B4-BE49-F238E27FC236}">
                <a16:creationId xmlns:a16="http://schemas.microsoft.com/office/drawing/2014/main" id="{C552B601-57B4-5345-05DB-0BF21F995270}"/>
              </a:ext>
            </a:extLst>
          </p:cNvPr>
          <p:cNvSpPr txBox="1"/>
          <p:nvPr/>
        </p:nvSpPr>
        <p:spPr>
          <a:xfrm>
            <a:off x="3831770" y="1911493"/>
            <a:ext cx="5016139" cy="147732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Shelly Pro 3EM</a:t>
            </a:r>
          </a:p>
          <a:p>
            <a:pPr marL="285750" indent="-285750">
              <a:buFont typeface="Arial" panose="020B0604020202020204" pitchFamily="34" charset="0"/>
              <a:buChar char="•"/>
            </a:pPr>
            <a:r>
              <a:rPr lang="en-US" altLang="zh-CN" dirty="0"/>
              <a:t>3 current clamps measure the 3-phase  current: used for </a:t>
            </a:r>
            <a:r>
              <a:rPr lang="en-US" altLang="zh-CN" b="1" dirty="0"/>
              <a:t>Data Visualization</a:t>
            </a:r>
            <a:r>
              <a:rPr lang="en-US" altLang="zh-CN" dirty="0"/>
              <a:t>.</a:t>
            </a:r>
          </a:p>
          <a:p>
            <a:pPr marL="285750" indent="-285750">
              <a:buFont typeface="Arial" panose="020B0604020202020204" pitchFamily="34" charset="0"/>
              <a:buChar char="•"/>
            </a:pPr>
            <a:r>
              <a:rPr lang="en-US" altLang="zh-CN" dirty="0"/>
              <a:t>Record total charged energy: used for the </a:t>
            </a:r>
            <a:r>
              <a:rPr lang="en-US" altLang="zh-CN" b="1" dirty="0"/>
              <a:t>Calibration</a:t>
            </a:r>
            <a:r>
              <a:rPr lang="en-US" altLang="zh-CN" dirty="0"/>
              <a:t> of the charge plan.</a:t>
            </a:r>
            <a:endParaRPr lang="zh-CN" altLang="en-US" dirty="0"/>
          </a:p>
        </p:txBody>
      </p:sp>
      <p:sp>
        <p:nvSpPr>
          <p:cNvPr id="14" name="文本框 13">
            <a:extLst>
              <a:ext uri="{FF2B5EF4-FFF2-40B4-BE49-F238E27FC236}">
                <a16:creationId xmlns:a16="http://schemas.microsoft.com/office/drawing/2014/main" id="{14E5E011-AADA-61F7-1DC0-A8F4596035D2}"/>
              </a:ext>
            </a:extLst>
          </p:cNvPr>
          <p:cNvSpPr txBox="1"/>
          <p:nvPr/>
        </p:nvSpPr>
        <p:spPr>
          <a:xfrm>
            <a:off x="3831769" y="4338827"/>
            <a:ext cx="5016139" cy="203132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Electric Vehicle Supply Equipment</a:t>
            </a:r>
          </a:p>
          <a:p>
            <a:pPr marL="285750" indent="-285750">
              <a:buFont typeface="Arial" panose="020B0604020202020204" pitchFamily="34" charset="0"/>
              <a:buChar char="•"/>
            </a:pPr>
            <a:r>
              <a:rPr lang="en-US" altLang="zh-CN" dirty="0"/>
              <a:t>Communicate with EV in the form of PWM signal and voltage level, indicating the </a:t>
            </a:r>
            <a:r>
              <a:rPr lang="en-US" altLang="zh-CN" b="1" dirty="0"/>
              <a:t>maximal allowed current</a:t>
            </a:r>
            <a:r>
              <a:rPr lang="en-US" altLang="zh-CN" dirty="0"/>
              <a:t> and </a:t>
            </a:r>
            <a:r>
              <a:rPr lang="en-US" altLang="zh-CN" b="1" dirty="0"/>
              <a:t>vehicle state</a:t>
            </a:r>
            <a:r>
              <a:rPr lang="en-US" altLang="zh-CN" dirty="0"/>
              <a:t>.</a:t>
            </a:r>
          </a:p>
          <a:p>
            <a:pPr marL="285750" indent="-285750">
              <a:buFont typeface="Arial" panose="020B0604020202020204" pitchFamily="34" charset="0"/>
              <a:buChar char="•"/>
            </a:pPr>
            <a:r>
              <a:rPr lang="en-US" altLang="zh-CN" dirty="0"/>
              <a:t>Controlled by </a:t>
            </a:r>
            <a:r>
              <a:rPr lang="en-US" altLang="zh-CN" b="1" dirty="0"/>
              <a:t>reading/writing</a:t>
            </a:r>
            <a:r>
              <a:rPr lang="en-US" altLang="zh-CN" dirty="0"/>
              <a:t> the corresponding </a:t>
            </a:r>
            <a:r>
              <a:rPr lang="en-US" altLang="zh-CN" b="1" dirty="0"/>
              <a:t>registers</a:t>
            </a:r>
            <a:r>
              <a:rPr lang="en-US" altLang="zh-CN" dirty="0"/>
              <a:t> via </a:t>
            </a:r>
            <a:r>
              <a:rPr lang="en-US" altLang="zh-CN" b="1" dirty="0"/>
              <a:t>Modbus</a:t>
            </a:r>
            <a:r>
              <a:rPr lang="en-US" altLang="zh-CN" dirty="0"/>
              <a:t> communication</a:t>
            </a:r>
          </a:p>
        </p:txBody>
      </p:sp>
    </p:spTree>
    <p:extLst>
      <p:ext uri="{BB962C8B-B14F-4D97-AF65-F5344CB8AC3E}">
        <p14:creationId xmlns:p14="http://schemas.microsoft.com/office/powerpoint/2010/main" val="310888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A9C2-0AE2-2410-C9D1-A6C2463FAA6B}"/>
            </a:ext>
          </a:extLst>
        </p:cNvPr>
        <p:cNvGrpSpPr/>
        <p:nvPr/>
      </p:nvGrpSpPr>
      <p:grpSpPr>
        <a:xfrm>
          <a:off x="0" y="0"/>
          <a:ext cx="0" cy="0"/>
          <a:chOff x="0" y="0"/>
          <a:chExt cx="0" cy="0"/>
        </a:xfrm>
      </p:grpSpPr>
      <p:sp>
        <p:nvSpPr>
          <p:cNvPr id="64" name="箭头: 下 63">
            <a:extLst>
              <a:ext uri="{FF2B5EF4-FFF2-40B4-BE49-F238E27FC236}">
                <a16:creationId xmlns:a16="http://schemas.microsoft.com/office/drawing/2014/main" id="{3510D42E-B236-24CC-B0AD-D935EF6D1E67}"/>
              </a:ext>
            </a:extLst>
          </p:cNvPr>
          <p:cNvSpPr/>
          <p:nvPr/>
        </p:nvSpPr>
        <p:spPr>
          <a:xfrm>
            <a:off x="8516650" y="3977899"/>
            <a:ext cx="221761" cy="2101582"/>
          </a:xfrm>
          <a:prstGeom prst="downArrow">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6" name="箭头: 左弧形 25">
            <a:extLst>
              <a:ext uri="{FF2B5EF4-FFF2-40B4-BE49-F238E27FC236}">
                <a16:creationId xmlns:a16="http://schemas.microsoft.com/office/drawing/2014/main" id="{1B187F79-9E82-423E-3ECA-6AB952997C72}"/>
              </a:ext>
            </a:extLst>
          </p:cNvPr>
          <p:cNvSpPr/>
          <p:nvPr/>
        </p:nvSpPr>
        <p:spPr>
          <a:xfrm flipH="1">
            <a:off x="4921992" y="3101751"/>
            <a:ext cx="2721940"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PlaceHolder 1">
            <a:extLst>
              <a:ext uri="{FF2B5EF4-FFF2-40B4-BE49-F238E27FC236}">
                <a16:creationId xmlns:a16="http://schemas.microsoft.com/office/drawing/2014/main" id="{5442FFCA-26EA-499C-E734-5B4A424575D7}"/>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Main functional components</a:t>
            </a:r>
          </a:p>
        </p:txBody>
      </p:sp>
      <p:pic>
        <p:nvPicPr>
          <p:cNvPr id="4" name="图片 3">
            <a:extLst>
              <a:ext uri="{FF2B5EF4-FFF2-40B4-BE49-F238E27FC236}">
                <a16:creationId xmlns:a16="http://schemas.microsoft.com/office/drawing/2014/main" id="{43427F2A-3327-05C3-F18D-053B3E449DED}"/>
              </a:ext>
            </a:extLst>
          </p:cNvPr>
          <p:cNvPicPr>
            <a:picLocks noChangeAspect="1"/>
          </p:cNvPicPr>
          <p:nvPr/>
        </p:nvPicPr>
        <p:blipFill>
          <a:blip r:embed="rId3" cstate="print">
            <a:extLst>
              <a:ext uri="{28A0092B-C50C-407E-A947-70E740481C1C}">
                <a14:useLocalDpi xmlns:a14="http://schemas.microsoft.com/office/drawing/2010/main" val="0"/>
              </a:ext>
            </a:extLst>
          </a:blip>
          <a:srcRect l="30382" t="36172" r="26014" b="23969"/>
          <a:stretch/>
        </p:blipFill>
        <p:spPr>
          <a:xfrm rot="16200000">
            <a:off x="5808553" y="2744344"/>
            <a:ext cx="923410" cy="1125000"/>
          </a:xfrm>
          <a:prstGeom prst="rect">
            <a:avLst/>
          </a:prstGeom>
          <a:ln>
            <a:solidFill>
              <a:srgbClr val="0070C0"/>
            </a:solidFill>
          </a:ln>
        </p:spPr>
      </p:pic>
      <p:pic>
        <p:nvPicPr>
          <p:cNvPr id="13" name="图片 12">
            <a:extLst>
              <a:ext uri="{FF2B5EF4-FFF2-40B4-BE49-F238E27FC236}">
                <a16:creationId xmlns:a16="http://schemas.microsoft.com/office/drawing/2014/main" id="{85076E1F-3EF1-0DDC-80D8-CE8CBDF3B5D5}"/>
              </a:ext>
            </a:extLst>
          </p:cNvPr>
          <p:cNvPicPr>
            <a:picLocks noChangeAspect="1"/>
          </p:cNvPicPr>
          <p:nvPr/>
        </p:nvPicPr>
        <p:blipFill>
          <a:blip r:embed="rId4" cstate="print">
            <a:extLst>
              <a:ext uri="{28A0092B-C50C-407E-A947-70E740481C1C}">
                <a14:useLocalDpi xmlns:a14="http://schemas.microsoft.com/office/drawing/2010/main" val="0"/>
              </a:ext>
            </a:extLst>
          </a:blip>
          <a:srcRect l="10115" t="32140" r="20486" b="32840"/>
          <a:stretch/>
        </p:blipFill>
        <p:spPr>
          <a:xfrm rot="16200000">
            <a:off x="2634116" y="2931549"/>
            <a:ext cx="2488975" cy="1674001"/>
          </a:xfrm>
          <a:prstGeom prst="rect">
            <a:avLst/>
          </a:prstGeom>
          <a:ln>
            <a:solidFill>
              <a:srgbClr val="0070C0"/>
            </a:solidFill>
          </a:ln>
        </p:spPr>
      </p:pic>
      <p:pic>
        <p:nvPicPr>
          <p:cNvPr id="17" name="图片 16">
            <a:extLst>
              <a:ext uri="{FF2B5EF4-FFF2-40B4-BE49-F238E27FC236}">
                <a16:creationId xmlns:a16="http://schemas.microsoft.com/office/drawing/2014/main" id="{8F1F8B59-6AA3-F05F-8706-30FA041621A4}"/>
              </a:ext>
            </a:extLst>
          </p:cNvPr>
          <p:cNvPicPr>
            <a:picLocks noChangeAspect="1"/>
          </p:cNvPicPr>
          <p:nvPr/>
        </p:nvPicPr>
        <p:blipFill>
          <a:blip r:embed="rId5" cstate="print">
            <a:extLst>
              <a:ext uri="{28A0092B-C50C-407E-A947-70E740481C1C}">
                <a14:useLocalDpi xmlns:a14="http://schemas.microsoft.com/office/drawing/2010/main" val="0"/>
              </a:ext>
            </a:extLst>
          </a:blip>
          <a:srcRect l="32378" t="27647" r="27549" b="26849"/>
          <a:stretch/>
        </p:blipFill>
        <p:spPr>
          <a:xfrm rot="16200000">
            <a:off x="3477203" y="5323128"/>
            <a:ext cx="999536" cy="1512708"/>
          </a:xfrm>
          <a:prstGeom prst="rect">
            <a:avLst/>
          </a:prstGeom>
          <a:ln>
            <a:solidFill>
              <a:srgbClr val="0070C0"/>
            </a:solidFill>
          </a:ln>
        </p:spPr>
      </p:pic>
      <p:pic>
        <p:nvPicPr>
          <p:cNvPr id="18" name="图片 17">
            <a:extLst>
              <a:ext uri="{FF2B5EF4-FFF2-40B4-BE49-F238E27FC236}">
                <a16:creationId xmlns:a16="http://schemas.microsoft.com/office/drawing/2014/main" id="{BCA28CDD-082C-01D2-1DE7-95D71622EB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151" y="2868998"/>
            <a:ext cx="1284949" cy="1175022"/>
          </a:xfrm>
          <a:prstGeom prst="rect">
            <a:avLst/>
          </a:prstGeom>
          <a:ln>
            <a:solidFill>
              <a:srgbClr val="0070C0"/>
            </a:solidFill>
          </a:ln>
        </p:spPr>
      </p:pic>
      <p:pic>
        <p:nvPicPr>
          <p:cNvPr id="19" name="图片 18">
            <a:extLst>
              <a:ext uri="{FF2B5EF4-FFF2-40B4-BE49-F238E27FC236}">
                <a16:creationId xmlns:a16="http://schemas.microsoft.com/office/drawing/2014/main" id="{610287C1-FC72-3FC6-9C33-AC26FC6F75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8937" y="2547783"/>
            <a:ext cx="1674001" cy="1327137"/>
          </a:xfrm>
          <a:prstGeom prst="rect">
            <a:avLst/>
          </a:prstGeom>
          <a:ln>
            <a:solidFill>
              <a:srgbClr val="0369A3"/>
            </a:solidFill>
          </a:ln>
        </p:spPr>
      </p:pic>
      <p:pic>
        <p:nvPicPr>
          <p:cNvPr id="21" name="图片 20">
            <a:extLst>
              <a:ext uri="{FF2B5EF4-FFF2-40B4-BE49-F238E27FC236}">
                <a16:creationId xmlns:a16="http://schemas.microsoft.com/office/drawing/2014/main" id="{739FA644-E681-8BA5-F228-E4A7B919EF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45289" y="2266140"/>
            <a:ext cx="737324" cy="609521"/>
          </a:xfrm>
          <a:prstGeom prst="rect">
            <a:avLst/>
          </a:prstGeom>
        </p:spPr>
      </p:pic>
      <p:sp>
        <p:nvSpPr>
          <p:cNvPr id="22" name="矩形 21">
            <a:extLst>
              <a:ext uri="{FF2B5EF4-FFF2-40B4-BE49-F238E27FC236}">
                <a16:creationId xmlns:a16="http://schemas.microsoft.com/office/drawing/2014/main" id="{1D4E1B56-CF8A-9690-137B-98D7FB6510DD}"/>
              </a:ext>
            </a:extLst>
          </p:cNvPr>
          <p:cNvSpPr/>
          <p:nvPr/>
        </p:nvSpPr>
        <p:spPr>
          <a:xfrm>
            <a:off x="4549203" y="2915857"/>
            <a:ext cx="258292" cy="981310"/>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23" name="矩形 22">
            <a:extLst>
              <a:ext uri="{FF2B5EF4-FFF2-40B4-BE49-F238E27FC236}">
                <a16:creationId xmlns:a16="http://schemas.microsoft.com/office/drawing/2014/main" id="{E50D6DD8-CDDD-8190-BA45-745CB8E74E03}"/>
              </a:ext>
            </a:extLst>
          </p:cNvPr>
          <p:cNvSpPr/>
          <p:nvPr/>
        </p:nvSpPr>
        <p:spPr>
          <a:xfrm>
            <a:off x="3564319" y="4871838"/>
            <a:ext cx="798154" cy="282397"/>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t>GPIO</a:t>
            </a:r>
            <a:endParaRPr lang="zh-CN" altLang="en-US" sz="1600" dirty="0"/>
          </a:p>
        </p:txBody>
      </p:sp>
      <p:sp>
        <p:nvSpPr>
          <p:cNvPr id="24" name="箭头: 左弧形 23">
            <a:extLst>
              <a:ext uri="{FF2B5EF4-FFF2-40B4-BE49-F238E27FC236}">
                <a16:creationId xmlns:a16="http://schemas.microsoft.com/office/drawing/2014/main" id="{822563C4-9AD2-7E07-0435-0D4EF712E7CF}"/>
              </a:ext>
            </a:extLst>
          </p:cNvPr>
          <p:cNvSpPr/>
          <p:nvPr/>
        </p:nvSpPr>
        <p:spPr>
          <a:xfrm>
            <a:off x="1578831" y="3240569"/>
            <a:ext cx="1363742" cy="609521"/>
          </a:xfrm>
          <a:prstGeom prst="curved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文本框 24">
            <a:extLst>
              <a:ext uri="{FF2B5EF4-FFF2-40B4-BE49-F238E27FC236}">
                <a16:creationId xmlns:a16="http://schemas.microsoft.com/office/drawing/2014/main" id="{B1CE44FE-1FCF-AAE7-78B2-D3E856D901DC}"/>
              </a:ext>
            </a:extLst>
          </p:cNvPr>
          <p:cNvSpPr txBox="1"/>
          <p:nvPr/>
        </p:nvSpPr>
        <p:spPr>
          <a:xfrm>
            <a:off x="1446410" y="3836782"/>
            <a:ext cx="1668085" cy="369332"/>
          </a:xfrm>
          <a:prstGeom prst="rect">
            <a:avLst/>
          </a:prstGeom>
          <a:noFill/>
        </p:spPr>
        <p:txBody>
          <a:bodyPr wrap="none" rtlCol="0">
            <a:spAutoFit/>
          </a:bodyPr>
          <a:lstStyle/>
          <a:p>
            <a:r>
              <a:rPr lang="en-US" altLang="zh-CN" dirty="0"/>
              <a:t>HTTP request</a:t>
            </a:r>
            <a:endParaRPr lang="zh-CN" altLang="en-US" dirty="0"/>
          </a:p>
        </p:txBody>
      </p:sp>
      <p:sp>
        <p:nvSpPr>
          <p:cNvPr id="27" name="文本框 26">
            <a:extLst>
              <a:ext uri="{FF2B5EF4-FFF2-40B4-BE49-F238E27FC236}">
                <a16:creationId xmlns:a16="http://schemas.microsoft.com/office/drawing/2014/main" id="{079F84EB-623B-28F6-F3E9-8C2D70570653}"/>
              </a:ext>
            </a:extLst>
          </p:cNvPr>
          <p:cNvSpPr txBox="1"/>
          <p:nvPr/>
        </p:nvSpPr>
        <p:spPr>
          <a:xfrm>
            <a:off x="5767557" y="3793233"/>
            <a:ext cx="1005403" cy="369332"/>
          </a:xfrm>
          <a:prstGeom prst="rect">
            <a:avLst/>
          </a:prstGeom>
          <a:noFill/>
        </p:spPr>
        <p:txBody>
          <a:bodyPr wrap="none" rtlCol="0">
            <a:spAutoFit/>
          </a:bodyPr>
          <a:lstStyle/>
          <a:p>
            <a:r>
              <a:rPr lang="en-US" altLang="zh-CN" dirty="0"/>
              <a:t>Modbus</a:t>
            </a:r>
            <a:endParaRPr lang="zh-CN" altLang="en-US" dirty="0"/>
          </a:p>
        </p:txBody>
      </p:sp>
      <p:sp>
        <p:nvSpPr>
          <p:cNvPr id="28" name="文本框 27">
            <a:extLst>
              <a:ext uri="{FF2B5EF4-FFF2-40B4-BE49-F238E27FC236}">
                <a16:creationId xmlns:a16="http://schemas.microsoft.com/office/drawing/2014/main" id="{046CCFFA-7D11-492F-EE22-12096B0B428B}"/>
              </a:ext>
            </a:extLst>
          </p:cNvPr>
          <p:cNvSpPr txBox="1"/>
          <p:nvPr/>
        </p:nvSpPr>
        <p:spPr>
          <a:xfrm>
            <a:off x="4813891" y="2463297"/>
            <a:ext cx="659155"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3.5V</a:t>
            </a:r>
            <a:endParaRPr lang="zh-CN" altLang="en-US" dirty="0"/>
          </a:p>
        </p:txBody>
      </p:sp>
      <p:sp>
        <p:nvSpPr>
          <p:cNvPr id="29" name="文本框 28">
            <a:extLst>
              <a:ext uri="{FF2B5EF4-FFF2-40B4-BE49-F238E27FC236}">
                <a16:creationId xmlns:a16="http://schemas.microsoft.com/office/drawing/2014/main" id="{CA0D7462-5FCA-B5B2-CE34-B32C42E24CAD}"/>
              </a:ext>
            </a:extLst>
          </p:cNvPr>
          <p:cNvSpPr txBox="1"/>
          <p:nvPr/>
        </p:nvSpPr>
        <p:spPr>
          <a:xfrm>
            <a:off x="7128350" y="2463297"/>
            <a:ext cx="46679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5V</a:t>
            </a:r>
            <a:endParaRPr lang="zh-CN" altLang="en-US" dirty="0"/>
          </a:p>
        </p:txBody>
      </p:sp>
      <p:sp>
        <p:nvSpPr>
          <p:cNvPr id="30" name="箭头: 下 29">
            <a:extLst>
              <a:ext uri="{FF2B5EF4-FFF2-40B4-BE49-F238E27FC236}">
                <a16:creationId xmlns:a16="http://schemas.microsoft.com/office/drawing/2014/main" id="{C650F84F-8C81-DAD1-ECFD-CDFC56703158}"/>
              </a:ext>
            </a:extLst>
          </p:cNvPr>
          <p:cNvSpPr/>
          <p:nvPr/>
        </p:nvSpPr>
        <p:spPr>
          <a:xfrm>
            <a:off x="3845830" y="5189689"/>
            <a:ext cx="235131" cy="35457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CDBACE4D-39EE-F9F3-1EA9-93F773F01A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741981" y="5173898"/>
            <a:ext cx="1368355" cy="1352929"/>
          </a:xfrm>
          <a:prstGeom prst="rect">
            <a:avLst/>
          </a:prstGeom>
        </p:spPr>
      </p:pic>
      <p:pic>
        <p:nvPicPr>
          <p:cNvPr id="38" name="图片 37">
            <a:extLst>
              <a:ext uri="{FF2B5EF4-FFF2-40B4-BE49-F238E27FC236}">
                <a16:creationId xmlns:a16="http://schemas.microsoft.com/office/drawing/2014/main" id="{EED872FD-739D-82E1-5971-64E92E526170}"/>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7521" b="93593" l="9777" r="89665">
                        <a14:foregroundMark x1="53352" y1="7799" x2="50559" y2="8078"/>
                        <a14:foregroundMark x1="19553" y1="93593" x2="39385" y2="92758"/>
                      </a14:backgroundRemoval>
                    </a14:imgEffect>
                  </a14:imgLayer>
                </a14:imgProps>
              </a:ext>
              <a:ext uri="{28A0092B-C50C-407E-A947-70E740481C1C}">
                <a14:useLocalDpi xmlns:a14="http://schemas.microsoft.com/office/drawing/2010/main" val="0"/>
              </a:ext>
            </a:extLst>
          </a:blip>
          <a:stretch>
            <a:fillRect/>
          </a:stretch>
        </p:blipFill>
        <p:spPr>
          <a:xfrm>
            <a:off x="1769634" y="5154235"/>
            <a:ext cx="583236" cy="584865"/>
          </a:xfrm>
          <a:prstGeom prst="rect">
            <a:avLst/>
          </a:prstGeom>
        </p:spPr>
      </p:pic>
      <p:sp>
        <p:nvSpPr>
          <p:cNvPr id="40" name="文本框 39">
            <a:extLst>
              <a:ext uri="{FF2B5EF4-FFF2-40B4-BE49-F238E27FC236}">
                <a16:creationId xmlns:a16="http://schemas.microsoft.com/office/drawing/2014/main" id="{4DAF5C3D-C6EF-A0C0-FBCB-DC2D46AFE412}"/>
              </a:ext>
            </a:extLst>
          </p:cNvPr>
          <p:cNvSpPr txBox="1"/>
          <p:nvPr/>
        </p:nvSpPr>
        <p:spPr>
          <a:xfrm>
            <a:off x="1213628" y="6394584"/>
            <a:ext cx="140294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Latch motor</a:t>
            </a:r>
            <a:endParaRPr lang="zh-CN" altLang="en-US" dirty="0"/>
          </a:p>
        </p:txBody>
      </p:sp>
      <p:cxnSp>
        <p:nvCxnSpPr>
          <p:cNvPr id="42" name="直接箭头连接符 41">
            <a:extLst>
              <a:ext uri="{FF2B5EF4-FFF2-40B4-BE49-F238E27FC236}">
                <a16:creationId xmlns:a16="http://schemas.microsoft.com/office/drawing/2014/main" id="{6DE011C7-2879-56FB-184B-BDA886380B03}"/>
              </a:ext>
            </a:extLst>
          </p:cNvPr>
          <p:cNvCxnSpPr>
            <a:stCxn id="17" idx="0"/>
          </p:cNvCxnSpPr>
          <p:nvPr/>
        </p:nvCxnSpPr>
        <p:spPr>
          <a:xfrm flipH="1" flipV="1">
            <a:off x="2352870" y="6079481"/>
            <a:ext cx="86774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017F65C-3680-07BA-1F8F-22A72D5E118F}"/>
              </a:ext>
            </a:extLst>
          </p:cNvPr>
          <p:cNvCxnSpPr>
            <a:cxnSpLocks/>
          </p:cNvCxnSpPr>
          <p:nvPr/>
        </p:nvCxnSpPr>
        <p:spPr>
          <a:xfrm>
            <a:off x="6772960" y="3757462"/>
            <a:ext cx="0" cy="69972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图形 46" descr="灯泡 纯色填充">
            <a:extLst>
              <a:ext uri="{FF2B5EF4-FFF2-40B4-BE49-F238E27FC236}">
                <a16:creationId xmlns:a16="http://schemas.microsoft.com/office/drawing/2014/main" id="{B16F9C2D-18C5-1CC7-9A6B-A209B5FFA3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56400" y="4528127"/>
            <a:ext cx="583236" cy="583236"/>
          </a:xfrm>
          <a:prstGeom prst="rect">
            <a:avLst/>
          </a:prstGeom>
        </p:spPr>
      </p:pic>
      <p:sp>
        <p:nvSpPr>
          <p:cNvPr id="48" name="文本框 47">
            <a:extLst>
              <a:ext uri="{FF2B5EF4-FFF2-40B4-BE49-F238E27FC236}">
                <a16:creationId xmlns:a16="http://schemas.microsoft.com/office/drawing/2014/main" id="{202D036E-8AD8-B214-9C27-D222DCF13336}"/>
              </a:ext>
            </a:extLst>
          </p:cNvPr>
          <p:cNvSpPr txBox="1"/>
          <p:nvPr/>
        </p:nvSpPr>
        <p:spPr>
          <a:xfrm>
            <a:off x="6418440" y="5182308"/>
            <a:ext cx="633507"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LED</a:t>
            </a:r>
            <a:endParaRPr lang="zh-CN" altLang="en-US" dirty="0"/>
          </a:p>
        </p:txBody>
      </p:sp>
      <p:sp>
        <p:nvSpPr>
          <p:cNvPr id="49" name="文本框 48">
            <a:extLst>
              <a:ext uri="{FF2B5EF4-FFF2-40B4-BE49-F238E27FC236}">
                <a16:creationId xmlns:a16="http://schemas.microsoft.com/office/drawing/2014/main" id="{E678DB83-EB20-0645-930F-CC6CD22918C3}"/>
              </a:ext>
            </a:extLst>
          </p:cNvPr>
          <p:cNvSpPr txBox="1"/>
          <p:nvPr/>
        </p:nvSpPr>
        <p:spPr>
          <a:xfrm>
            <a:off x="3600148" y="6652115"/>
            <a:ext cx="774571"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Relay</a:t>
            </a:r>
            <a:endParaRPr lang="zh-CN" altLang="en-US" dirty="0"/>
          </a:p>
        </p:txBody>
      </p:sp>
      <p:sp>
        <p:nvSpPr>
          <p:cNvPr id="50" name="文本框 49">
            <a:extLst>
              <a:ext uri="{FF2B5EF4-FFF2-40B4-BE49-F238E27FC236}">
                <a16:creationId xmlns:a16="http://schemas.microsoft.com/office/drawing/2014/main" id="{FDD2E8B5-C7AA-D7A2-DCDA-33C3190D3855}"/>
              </a:ext>
            </a:extLst>
          </p:cNvPr>
          <p:cNvSpPr txBox="1"/>
          <p:nvPr/>
        </p:nvSpPr>
        <p:spPr>
          <a:xfrm>
            <a:off x="484625" y="3977899"/>
            <a:ext cx="813043"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Shelly</a:t>
            </a:r>
            <a:endParaRPr lang="zh-CN" altLang="en-US" dirty="0"/>
          </a:p>
        </p:txBody>
      </p:sp>
      <p:sp>
        <p:nvSpPr>
          <p:cNvPr id="51" name="文本框 50">
            <a:extLst>
              <a:ext uri="{FF2B5EF4-FFF2-40B4-BE49-F238E27FC236}">
                <a16:creationId xmlns:a16="http://schemas.microsoft.com/office/drawing/2014/main" id="{04F30595-0ABE-4BF0-E5EF-E0D20267CD38}"/>
              </a:ext>
            </a:extLst>
          </p:cNvPr>
          <p:cNvSpPr txBox="1"/>
          <p:nvPr/>
        </p:nvSpPr>
        <p:spPr>
          <a:xfrm>
            <a:off x="2264422" y="4431951"/>
            <a:ext cx="151836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Raspberry Pi</a:t>
            </a:r>
            <a:endParaRPr lang="zh-CN" altLang="en-US" dirty="0"/>
          </a:p>
        </p:txBody>
      </p:sp>
      <p:sp>
        <p:nvSpPr>
          <p:cNvPr id="52" name="文本框 51">
            <a:extLst>
              <a:ext uri="{FF2B5EF4-FFF2-40B4-BE49-F238E27FC236}">
                <a16:creationId xmlns:a16="http://schemas.microsoft.com/office/drawing/2014/main" id="{F6DC6E4B-2B6A-A618-8CD6-5719BF75D592}"/>
              </a:ext>
            </a:extLst>
          </p:cNvPr>
          <p:cNvSpPr txBox="1"/>
          <p:nvPr/>
        </p:nvSpPr>
        <p:spPr>
          <a:xfrm>
            <a:off x="5555961" y="2368387"/>
            <a:ext cx="142859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Level shifter</a:t>
            </a:r>
            <a:endParaRPr lang="zh-CN" altLang="en-US" dirty="0"/>
          </a:p>
        </p:txBody>
      </p:sp>
      <p:cxnSp>
        <p:nvCxnSpPr>
          <p:cNvPr id="54" name="直接箭头连接符 53">
            <a:extLst>
              <a:ext uri="{FF2B5EF4-FFF2-40B4-BE49-F238E27FC236}">
                <a16:creationId xmlns:a16="http://schemas.microsoft.com/office/drawing/2014/main" id="{8525E2C7-EB97-8ECF-37C7-F09E3D226EAB}"/>
              </a:ext>
            </a:extLst>
          </p:cNvPr>
          <p:cNvCxnSpPr>
            <a:cxnSpLocks/>
          </p:cNvCxnSpPr>
          <p:nvPr/>
        </p:nvCxnSpPr>
        <p:spPr>
          <a:xfrm>
            <a:off x="4895537" y="3743364"/>
            <a:ext cx="838818"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677A2BFD-C178-3537-58DB-B98DC01267BE}"/>
              </a:ext>
            </a:extLst>
          </p:cNvPr>
          <p:cNvSpPr txBox="1"/>
          <p:nvPr/>
        </p:nvSpPr>
        <p:spPr>
          <a:xfrm>
            <a:off x="8850338" y="2381700"/>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altLang="zh-CN" dirty="0"/>
              <a:t>EVSE</a:t>
            </a:r>
            <a:endParaRPr lang="zh-CN" altLang="en-US" dirty="0"/>
          </a:p>
        </p:txBody>
      </p:sp>
      <p:pic>
        <p:nvPicPr>
          <p:cNvPr id="63" name="图片 62">
            <a:extLst>
              <a:ext uri="{FF2B5EF4-FFF2-40B4-BE49-F238E27FC236}">
                <a16:creationId xmlns:a16="http://schemas.microsoft.com/office/drawing/2014/main" id="{3C6543DC-831F-FE87-4FDF-E65AAA3FD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11791" y="4482717"/>
            <a:ext cx="1824157" cy="1343036"/>
          </a:xfrm>
          <a:prstGeom prst="rect">
            <a:avLst/>
          </a:prstGeom>
          <a:ln>
            <a:solidFill>
              <a:srgbClr val="0369A3"/>
            </a:solidFill>
          </a:ln>
        </p:spPr>
      </p:pic>
      <p:sp>
        <p:nvSpPr>
          <p:cNvPr id="65" name="文本框 64">
            <a:extLst>
              <a:ext uri="{FF2B5EF4-FFF2-40B4-BE49-F238E27FC236}">
                <a16:creationId xmlns:a16="http://schemas.microsoft.com/office/drawing/2014/main" id="{8F1EFCF3-0470-2F3E-3295-CFA8A4E6042F}"/>
              </a:ext>
            </a:extLst>
          </p:cNvPr>
          <p:cNvSpPr txBox="1"/>
          <p:nvPr/>
        </p:nvSpPr>
        <p:spPr>
          <a:xfrm>
            <a:off x="7922872" y="5262001"/>
            <a:ext cx="1415772" cy="369332"/>
          </a:xfrm>
          <a:prstGeom prst="rect">
            <a:avLst/>
          </a:prstGeom>
          <a:solidFill>
            <a:schemeClr val="bg1"/>
          </a:solidFill>
          <a:ln>
            <a:solidFill>
              <a:schemeClr val="tx1"/>
            </a:solidFill>
          </a:ln>
        </p:spPr>
        <p:txBody>
          <a:bodyPr wrap="none" rtlCol="0">
            <a:spAutoFit/>
          </a:bodyPr>
          <a:lstStyle/>
          <a:p>
            <a:r>
              <a:rPr lang="en-US" altLang="zh-CN" dirty="0"/>
              <a:t>PWM signal</a:t>
            </a:r>
            <a:endParaRPr lang="zh-CN" altLang="en-US" dirty="0"/>
          </a:p>
        </p:txBody>
      </p:sp>
      <p:pic>
        <p:nvPicPr>
          <p:cNvPr id="67" name="图片 66">
            <a:extLst>
              <a:ext uri="{FF2B5EF4-FFF2-40B4-BE49-F238E27FC236}">
                <a16:creationId xmlns:a16="http://schemas.microsoft.com/office/drawing/2014/main" id="{16506AD9-885B-A829-E2D0-05AFAFD3C72D}"/>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37344" b="92266" l="7205" r="72613">
                        <a14:foregroundMark x1="12717" y1="57578" x2="14323" y2="55469"/>
                        <a14:foregroundMark x1="12804" y1="52812" x2="14236" y2="54688"/>
                        <a14:foregroundMark x1="11978" y1="51229" x2="12457" y2="51875"/>
                        <a14:foregroundMark x1="10286" y1="59922" x2="7943" y2="70781"/>
                        <a14:foregroundMark x1="7943" y1="70781" x2="9115" y2="82734"/>
                        <a14:foregroundMark x1="9115" y1="82734" x2="22483" y2="87500"/>
                        <a14:foregroundMark x1="9766" y1="68047" x2="22960" y2="66641"/>
                        <a14:foregroundMark x1="10113" y1="59766" x2="9852" y2="59766"/>
                        <a14:foregroundMark x1="32465" y1="82656" x2="36198" y2="72734"/>
                        <a14:foregroundMark x1="36198" y1="72734" x2="41016" y2="66328"/>
                        <a14:foregroundMark x1="36892" y1="90547" x2="30599" y2="87031"/>
                        <a14:foregroundMark x1="30599" y1="87031" x2="30339" y2="78281"/>
                        <a14:foregroundMark x1="30339" y1="78281" x2="30339" y2="78281"/>
                        <a14:foregroundMark x1="39670" y1="75000" x2="40061" y2="84453"/>
                        <a14:foregroundMark x1="40061" y1="84453" x2="37413" y2="90859"/>
                        <a14:foregroundMark x1="29731" y1="90859" x2="34722" y2="92266"/>
                        <a14:foregroundMark x1="41363" y1="51094" x2="64757" y2="45781"/>
                        <a14:foregroundMark x1="64757" y1="45781" x2="70095" y2="58203"/>
                        <a14:foregroundMark x1="70095" y1="58203" x2="68142" y2="72656"/>
                        <a14:foregroundMark x1="68142" y1="72656" x2="57726" y2="75938"/>
                        <a14:foregroundMark x1="57726" y1="66797" x2="47873" y2="75313"/>
                        <a14:foregroundMark x1="47873" y1="75313" x2="43880" y2="74063"/>
                        <a14:foregroundMark x1="39844" y1="78125" x2="35677" y2="82500"/>
                        <a14:foregroundMark x1="57465" y1="68672" x2="64280" y2="66016"/>
                        <a14:foregroundMark x1="70833" y1="54688" x2="72613" y2="62656"/>
                        <a14:foregroundMark x1="72613" y1="62656" x2="70747" y2="66953"/>
                        <a14:foregroundMark x1="71181" y1="55937" x2="70833" y2="51563"/>
                        <a14:foregroundMark x1="64019" y1="40547" x2="65929" y2="41875"/>
                        <a14:foregroundMark x1="27127" y1="50313" x2="39800" y2="46250"/>
                        <a14:foregroundMark x1="39800" y1="46250" x2="40842" y2="46250"/>
                        <a14:foregroundMark x1="30773" y1="47656" x2="36068" y2="44063"/>
                        <a14:foregroundMark x1="36068" y1="44063" x2="34983" y2="43125"/>
                        <a14:foregroundMark x1="35417" y1="42813" x2="48915" y2="37578"/>
                        <a14:foregroundMark x1="48915" y1="37578" x2="49089" y2="37422"/>
                        <a14:foregroundMark x1="50868" y1="38516" x2="55642" y2="38047"/>
                        <a14:foregroundMark x1="40234" y1="39922" x2="40234" y2="39922"/>
                        <a14:foregroundMark x1="41623" y1="39063" x2="41623" y2="39063"/>
                        <a14:foregroundMark x1="44010" y1="38047" x2="44010" y2="38047"/>
                        <a14:foregroundMark x1="36892" y1="41172" x2="36892" y2="41172"/>
                        <a14:foregroundMark x1="38151" y1="39844" x2="38151" y2="39844"/>
                        <a14:foregroundMark x1="39800" y1="39063" x2="39800" y2="39063"/>
                        <a14:foregroundMark x1="40408" y1="38906" x2="40408" y2="38906"/>
                        <a14:foregroundMark x1="41406" y1="38203" x2="41406" y2="38203"/>
                        <a14:foregroundMark x1="51563" y1="37969" x2="51563" y2="37969"/>
                        <a14:foregroundMark x1="51606" y1="37344" x2="51606" y2="37344"/>
                        <a14:foregroundMark x1="52734" y1="37969" x2="52734" y2="37969"/>
                        <a14:foregroundMark x1="31293" y1="46563" x2="32639" y2="44922"/>
                        <a14:foregroundMark x1="17448" y1="52344" x2="22352" y2="50859"/>
                        <a14:foregroundMark x1="22352" y1="50859" x2="23090" y2="50859"/>
                        <a14:backgroundMark x1="40451" y1="38203" x2="41710" y2="37109"/>
                        <a14:backgroundMark x1="11632" y1="54375" x2="11632" y2="52891"/>
                        <a14:backgroundMark x1="12587" y1="49609" x2="17188" y2="50391"/>
                        <a14:backgroundMark x1="17188" y1="50391" x2="17578" y2="49922"/>
                        <a14:backgroundMark x1="23524" y1="48906" x2="24870" y2="48047"/>
                        <a14:backgroundMark x1="29297" y1="44766" x2="31163" y2="43203"/>
                        <a14:backgroundMark x1="29774" y1="46250" x2="29774" y2="46250"/>
                        <a14:backgroundMark x1="31467" y1="44688" x2="31467" y2="44688"/>
                        <a14:backgroundMark x1="35026" y1="40313" x2="38628" y2="37578"/>
                        <a14:backgroundMark x1="38628" y1="37578" x2="39453" y2="37969"/>
                        <a14:backgroundMark x1="25087" y1="48047" x2="25087" y2="48047"/>
                        <a14:backgroundMark x1="22135" y1="48672" x2="22135" y2="48672"/>
                        <a14:backgroundMark x1="11762" y1="50859" x2="11762" y2="50859"/>
                      </a14:backgroundRemoval>
                    </a14:imgEffect>
                  </a14:imgLayer>
                </a14:imgProps>
              </a:ext>
              <a:ext uri="{28A0092B-C50C-407E-A947-70E740481C1C}">
                <a14:useLocalDpi xmlns:a14="http://schemas.microsoft.com/office/drawing/2010/main" val="0"/>
              </a:ext>
            </a:extLst>
          </a:blip>
          <a:srcRect t="35402" r="27359" b="6155"/>
          <a:stretch/>
        </p:blipFill>
        <p:spPr>
          <a:xfrm>
            <a:off x="7720991" y="6098103"/>
            <a:ext cx="1770989" cy="791591"/>
          </a:xfrm>
          <a:prstGeom prst="rect">
            <a:avLst/>
          </a:prstGeom>
        </p:spPr>
      </p:pic>
      <p:sp>
        <p:nvSpPr>
          <p:cNvPr id="68" name="云形 67">
            <a:extLst>
              <a:ext uri="{FF2B5EF4-FFF2-40B4-BE49-F238E27FC236}">
                <a16:creationId xmlns:a16="http://schemas.microsoft.com/office/drawing/2014/main" id="{E05399A9-D34F-5D1F-B230-D38671D35A68}"/>
              </a:ext>
            </a:extLst>
          </p:cNvPr>
          <p:cNvSpPr/>
          <p:nvPr/>
        </p:nvSpPr>
        <p:spPr>
          <a:xfrm>
            <a:off x="1213628" y="1637309"/>
            <a:ext cx="5312138" cy="659646"/>
          </a:xfrm>
          <a:prstGeom prst="cloud">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Web port</a:t>
            </a:r>
            <a:endParaRPr lang="zh-CN" altLang="en-US" dirty="0"/>
          </a:p>
        </p:txBody>
      </p:sp>
      <p:sp>
        <p:nvSpPr>
          <p:cNvPr id="69" name="箭头: 左弧形 68">
            <a:extLst>
              <a:ext uri="{FF2B5EF4-FFF2-40B4-BE49-F238E27FC236}">
                <a16:creationId xmlns:a16="http://schemas.microsoft.com/office/drawing/2014/main" id="{7E29315C-1CA9-0841-5997-46E58ABB33BE}"/>
              </a:ext>
            </a:extLst>
          </p:cNvPr>
          <p:cNvSpPr/>
          <p:nvPr/>
        </p:nvSpPr>
        <p:spPr>
          <a:xfrm rot="5400000">
            <a:off x="3661164" y="1977476"/>
            <a:ext cx="369331" cy="653283"/>
          </a:xfrm>
          <a:prstGeom prst="curvedRightArrow">
            <a:avLst>
              <a:gd name="adj1" fmla="val 25000"/>
              <a:gd name="adj2" fmla="val 50000"/>
              <a:gd name="adj3" fmla="val 25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57019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B4C6B-7221-5DAE-F9DF-E474A493585B}"/>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469DAE43-71DB-B467-28B8-75DED33D605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rgbClr val="000000"/>
                </a:solidFill>
                <a:latin typeface="Arial"/>
              </a:rPr>
              <a:t>Charge modes</a:t>
            </a:r>
            <a:endParaRPr lang="en-US" sz="3600" dirty="0">
              <a:solidFill>
                <a:srgbClr val="000000"/>
              </a:solidFill>
              <a:latin typeface="Arial"/>
            </a:endParaRPr>
          </a:p>
        </p:txBody>
      </p:sp>
      <p:sp>
        <p:nvSpPr>
          <p:cNvPr id="3" name="矩形 2">
            <a:extLst>
              <a:ext uri="{FF2B5EF4-FFF2-40B4-BE49-F238E27FC236}">
                <a16:creationId xmlns:a16="http://schemas.microsoft.com/office/drawing/2014/main" id="{7B27B981-DE1F-488A-9841-9222784B88FB}"/>
              </a:ext>
            </a:extLst>
          </p:cNvPr>
          <p:cNvSpPr/>
          <p:nvPr/>
        </p:nvSpPr>
        <p:spPr>
          <a:xfrm>
            <a:off x="600895"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Start</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Stop</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Buttons on the charge pile or website</a:t>
            </a:r>
            <a:endParaRPr lang="zh-CN" altLang="en-US" b="1" dirty="0"/>
          </a:p>
        </p:txBody>
      </p:sp>
      <p:sp>
        <p:nvSpPr>
          <p:cNvPr id="5" name="矩形: 圆角 4">
            <a:extLst>
              <a:ext uri="{FF2B5EF4-FFF2-40B4-BE49-F238E27FC236}">
                <a16:creationId xmlns:a16="http://schemas.microsoft.com/office/drawing/2014/main" id="{77191F9C-8192-5462-6D09-9D6FFC0F343F}"/>
              </a:ext>
            </a:extLst>
          </p:cNvPr>
          <p:cNvSpPr/>
          <p:nvPr/>
        </p:nvSpPr>
        <p:spPr>
          <a:xfrm>
            <a:off x="1114701"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Direct charging</a:t>
            </a:r>
            <a:endParaRPr lang="zh-CN" altLang="en-US" dirty="0"/>
          </a:p>
        </p:txBody>
      </p:sp>
      <p:sp>
        <p:nvSpPr>
          <p:cNvPr id="6" name="矩形 5">
            <a:extLst>
              <a:ext uri="{FF2B5EF4-FFF2-40B4-BE49-F238E27FC236}">
                <a16:creationId xmlns:a16="http://schemas.microsoft.com/office/drawing/2014/main" id="{9A9614AF-9ED3-2D87-06EB-98B272742BA9}"/>
              </a:ext>
            </a:extLst>
          </p:cNvPr>
          <p:cNvSpPr/>
          <p:nvPr/>
        </p:nvSpPr>
        <p:spPr>
          <a:xfrm>
            <a:off x="3600998"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Charge according to the uploaded schedule</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Start time, power of each section</a:t>
            </a:r>
          </a:p>
          <a:p>
            <a:endParaRPr lang="zh-CN" altLang="en-US" dirty="0"/>
          </a:p>
        </p:txBody>
      </p:sp>
      <p:sp>
        <p:nvSpPr>
          <p:cNvPr id="7" name="矩形: 圆角 6">
            <a:extLst>
              <a:ext uri="{FF2B5EF4-FFF2-40B4-BE49-F238E27FC236}">
                <a16:creationId xmlns:a16="http://schemas.microsoft.com/office/drawing/2014/main" id="{07A69430-596F-E8FC-EDB4-8C5306F8381B}"/>
              </a:ext>
            </a:extLst>
          </p:cNvPr>
          <p:cNvSpPr/>
          <p:nvPr/>
        </p:nvSpPr>
        <p:spPr>
          <a:xfrm>
            <a:off x="4114804" y="2229394"/>
            <a:ext cx="1854926" cy="740229"/>
          </a:xfrm>
          <a:prstGeom prst="roundRect">
            <a:avLst/>
          </a:prstGeom>
          <a:solidFill>
            <a:srgbClr val="0369A3"/>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Manual schedule</a:t>
            </a:r>
            <a:endParaRPr lang="zh-CN" altLang="en-US" dirty="0"/>
          </a:p>
        </p:txBody>
      </p:sp>
      <p:sp>
        <p:nvSpPr>
          <p:cNvPr id="8" name="矩形 7">
            <a:extLst>
              <a:ext uri="{FF2B5EF4-FFF2-40B4-BE49-F238E27FC236}">
                <a16:creationId xmlns:a16="http://schemas.microsoft.com/office/drawing/2014/main" id="{7349DCCB-8C26-0604-08BE-9418B568D5D6}"/>
              </a:ext>
            </a:extLst>
          </p:cNvPr>
          <p:cNvSpPr/>
          <p:nvPr/>
        </p:nvSpPr>
        <p:spPr>
          <a:xfrm>
            <a:off x="6601101" y="2603863"/>
            <a:ext cx="2847703" cy="3675017"/>
          </a:xfrm>
          <a:prstGeom prst="rect">
            <a:avLst/>
          </a:prstGeom>
          <a:ln w="19050">
            <a:solidFill>
              <a:srgbClr val="0369A3"/>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altLang="zh-CN" b="1" dirty="0"/>
              <a:t>The schedule is generated by the optimizer according to the user’s needs.</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Calibration of the charging plan periodically </a:t>
            </a:r>
            <a:endParaRPr lang="zh-CN" altLang="en-US" b="1" dirty="0"/>
          </a:p>
        </p:txBody>
      </p:sp>
      <p:sp>
        <p:nvSpPr>
          <p:cNvPr id="9" name="矩形: 圆角 8">
            <a:extLst>
              <a:ext uri="{FF2B5EF4-FFF2-40B4-BE49-F238E27FC236}">
                <a16:creationId xmlns:a16="http://schemas.microsoft.com/office/drawing/2014/main" id="{C9B9EA91-3BED-7BB5-08D2-9173D598E758}"/>
              </a:ext>
            </a:extLst>
          </p:cNvPr>
          <p:cNvSpPr/>
          <p:nvPr/>
        </p:nvSpPr>
        <p:spPr>
          <a:xfrm>
            <a:off x="7114907" y="2229394"/>
            <a:ext cx="1854926" cy="74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a:t>Dynamic adjustment</a:t>
            </a:r>
            <a:endParaRPr lang="zh-CN" altLang="en-US" dirty="0"/>
          </a:p>
        </p:txBody>
      </p:sp>
      <p:pic>
        <p:nvPicPr>
          <p:cNvPr id="14" name="图片 13">
            <a:extLst>
              <a:ext uri="{FF2B5EF4-FFF2-40B4-BE49-F238E27FC236}">
                <a16:creationId xmlns:a16="http://schemas.microsoft.com/office/drawing/2014/main" id="{4581A1B2-9123-68D9-AA6E-EF69A7EE62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2466" y="5501646"/>
            <a:ext cx="1144241" cy="550810"/>
          </a:xfrm>
          <a:prstGeom prst="rect">
            <a:avLst/>
          </a:prstGeom>
        </p:spPr>
      </p:pic>
      <p:pic>
        <p:nvPicPr>
          <p:cNvPr id="16" name="图片 15">
            <a:extLst>
              <a:ext uri="{FF2B5EF4-FFF2-40B4-BE49-F238E27FC236}">
                <a16:creationId xmlns:a16="http://schemas.microsoft.com/office/drawing/2014/main" id="{C4618EDC-DC30-8565-47A8-98F0549E8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5044" y="5205554"/>
            <a:ext cx="1003657" cy="1003657"/>
          </a:xfrm>
          <a:prstGeom prst="rect">
            <a:avLst/>
          </a:prstGeom>
        </p:spPr>
      </p:pic>
      <p:pic>
        <p:nvPicPr>
          <p:cNvPr id="31" name="图片 30">
            <a:extLst>
              <a:ext uri="{FF2B5EF4-FFF2-40B4-BE49-F238E27FC236}">
                <a16:creationId xmlns:a16="http://schemas.microsoft.com/office/drawing/2014/main" id="{D45FEAA3-5389-C56C-C969-587F8A78C6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0206" y="5244414"/>
            <a:ext cx="977638" cy="964797"/>
          </a:xfrm>
          <a:prstGeom prst="rect">
            <a:avLst/>
          </a:prstGeom>
        </p:spPr>
      </p:pic>
    </p:spTree>
    <p:extLst>
      <p:ext uri="{BB962C8B-B14F-4D97-AF65-F5344CB8AC3E}">
        <p14:creationId xmlns:p14="http://schemas.microsoft.com/office/powerpoint/2010/main" val="199526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E525-DAB3-083C-7145-47819FD3E420}"/>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83CF2BD2-67F6-B904-1C5E-DB37DA900C7F}"/>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Detailed charging steps</a:t>
            </a:r>
          </a:p>
        </p:txBody>
      </p:sp>
      <p:sp>
        <p:nvSpPr>
          <p:cNvPr id="13" name="矩形: 圆角 12">
            <a:extLst>
              <a:ext uri="{FF2B5EF4-FFF2-40B4-BE49-F238E27FC236}">
                <a16:creationId xmlns:a16="http://schemas.microsoft.com/office/drawing/2014/main" id="{DE5919D3-B923-0AFD-E226-8B98907B4D96}"/>
              </a:ext>
            </a:extLst>
          </p:cNvPr>
          <p:cNvSpPr/>
          <p:nvPr/>
        </p:nvSpPr>
        <p:spPr>
          <a:xfrm>
            <a:off x="308926" y="2682239"/>
            <a:ext cx="1689464"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EVSE: </a:t>
            </a:r>
          </a:p>
          <a:p>
            <a:pPr algn="ctr"/>
            <a:r>
              <a:rPr lang="en-US" altLang="zh-CN" dirty="0">
                <a:solidFill>
                  <a:schemeClr val="tx1"/>
                </a:solidFill>
              </a:rPr>
              <a:t>EV is present</a:t>
            </a:r>
            <a:endParaRPr lang="zh-CN" altLang="en-US" dirty="0">
              <a:solidFill>
                <a:schemeClr val="tx1"/>
              </a:solidFill>
            </a:endParaRPr>
          </a:p>
        </p:txBody>
      </p:sp>
      <p:sp>
        <p:nvSpPr>
          <p:cNvPr id="15" name="矩形: 圆角 14">
            <a:extLst>
              <a:ext uri="{FF2B5EF4-FFF2-40B4-BE49-F238E27FC236}">
                <a16:creationId xmlns:a16="http://schemas.microsoft.com/office/drawing/2014/main" id="{8771D9C7-9A11-15E7-4319-37B55C960FD5}"/>
              </a:ext>
            </a:extLst>
          </p:cNvPr>
          <p:cNvSpPr/>
          <p:nvPr/>
        </p:nvSpPr>
        <p:spPr>
          <a:xfrm>
            <a:off x="2116079" y="2796592"/>
            <a:ext cx="1889760" cy="2663682"/>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Check: </a:t>
            </a:r>
          </a:p>
          <a:p>
            <a:pPr algn="ctr"/>
            <a:r>
              <a:rPr lang="en-US" altLang="zh-CN" dirty="0">
                <a:solidFill>
                  <a:schemeClr val="tx1"/>
                </a:solidFill>
              </a:rPr>
              <a:t>Vehicle, </a:t>
            </a:r>
          </a:p>
          <a:p>
            <a:pPr algn="ctr"/>
            <a:r>
              <a:rPr lang="en-US" altLang="zh-CN" dirty="0">
                <a:solidFill>
                  <a:schemeClr val="tx1"/>
                </a:solidFill>
              </a:rPr>
              <a:t>EVSE, </a:t>
            </a:r>
          </a:p>
          <a:p>
            <a:pPr algn="ctr"/>
            <a:r>
              <a:rPr lang="en-US" altLang="zh-CN" dirty="0">
                <a:solidFill>
                  <a:schemeClr val="tx1"/>
                </a:solidFill>
              </a:rPr>
              <a:t>Shelly,  applicable plan</a:t>
            </a:r>
          </a:p>
          <a:p>
            <a:pPr algn="ctr"/>
            <a:endParaRPr lang="en-US" altLang="zh-CN" dirty="0">
              <a:solidFill>
                <a:schemeClr val="tx1"/>
              </a:solidFill>
            </a:endParaRPr>
          </a:p>
        </p:txBody>
      </p:sp>
      <p:sp>
        <p:nvSpPr>
          <p:cNvPr id="17" name="矩形: 圆角 16">
            <a:extLst>
              <a:ext uri="{FF2B5EF4-FFF2-40B4-BE49-F238E27FC236}">
                <a16:creationId xmlns:a16="http://schemas.microsoft.com/office/drawing/2014/main" id="{7E981BA0-3188-8B25-E412-DC518DCF6B2A}"/>
              </a:ext>
            </a:extLst>
          </p:cNvPr>
          <p:cNvSpPr/>
          <p:nvPr/>
        </p:nvSpPr>
        <p:spPr>
          <a:xfrm>
            <a:off x="2255416" y="6062149"/>
            <a:ext cx="1611085" cy="6970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ERROR</a:t>
            </a:r>
            <a:endParaRPr lang="zh-CN" altLang="en-US" dirty="0"/>
          </a:p>
        </p:txBody>
      </p:sp>
      <p:sp>
        <p:nvSpPr>
          <p:cNvPr id="18" name="矩形: 圆角 17">
            <a:extLst>
              <a:ext uri="{FF2B5EF4-FFF2-40B4-BE49-F238E27FC236}">
                <a16:creationId xmlns:a16="http://schemas.microsoft.com/office/drawing/2014/main" id="{1AD55A85-A73B-7674-62D0-C643320BB17B}"/>
              </a:ext>
            </a:extLst>
          </p:cNvPr>
          <p:cNvSpPr/>
          <p:nvPr/>
        </p:nvSpPr>
        <p:spPr>
          <a:xfrm>
            <a:off x="6136345" y="2682239"/>
            <a:ext cx="1727495"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 current to EVSE</a:t>
            </a:r>
          </a:p>
          <a:p>
            <a:pPr algn="ctr"/>
            <a:endParaRPr lang="en-US" altLang="zh-CN" dirty="0">
              <a:solidFill>
                <a:schemeClr val="tx1"/>
              </a:solidFill>
            </a:endParaRPr>
          </a:p>
          <a:p>
            <a:pPr algn="ctr"/>
            <a:r>
              <a:rPr lang="en-US" altLang="zh-CN" dirty="0">
                <a:solidFill>
                  <a:schemeClr val="tx1"/>
                </a:solidFill>
              </a:rPr>
              <a:t>Calibration</a:t>
            </a:r>
          </a:p>
          <a:p>
            <a:pPr algn="ctr"/>
            <a:endParaRPr lang="en-US" altLang="zh-CN" dirty="0">
              <a:solidFill>
                <a:schemeClr val="tx1"/>
              </a:solidFill>
            </a:endParaRPr>
          </a:p>
          <a:p>
            <a:pPr algn="ctr"/>
            <a:r>
              <a:rPr lang="en-US" altLang="zh-CN" dirty="0">
                <a:solidFill>
                  <a:schemeClr val="tx1"/>
                </a:solidFill>
              </a:rPr>
              <a:t>Polling-EVSE, Shelly</a:t>
            </a:r>
          </a:p>
        </p:txBody>
      </p:sp>
      <p:sp>
        <p:nvSpPr>
          <p:cNvPr id="19" name="矩形: 圆角 18">
            <a:extLst>
              <a:ext uri="{FF2B5EF4-FFF2-40B4-BE49-F238E27FC236}">
                <a16:creationId xmlns:a16="http://schemas.microsoft.com/office/drawing/2014/main" id="{B3A6AF40-7439-8E40-92C1-D2D19D2A5D39}"/>
              </a:ext>
            </a:extLst>
          </p:cNvPr>
          <p:cNvSpPr/>
          <p:nvPr/>
        </p:nvSpPr>
        <p:spPr>
          <a:xfrm>
            <a:off x="4123528" y="2682239"/>
            <a:ext cx="1843388"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Latch plug</a:t>
            </a:r>
          </a:p>
          <a:p>
            <a:pPr algn="ctr"/>
            <a:endParaRPr lang="en-US" altLang="zh-CN" dirty="0">
              <a:solidFill>
                <a:schemeClr val="tx1"/>
              </a:solidFill>
            </a:endParaRPr>
          </a:p>
          <a:p>
            <a:pPr algn="ctr"/>
            <a:r>
              <a:rPr lang="en-US" altLang="zh-CN" dirty="0">
                <a:solidFill>
                  <a:schemeClr val="tx1"/>
                </a:solidFill>
              </a:rPr>
              <a:t>The optimizer generates the  charge schedule</a:t>
            </a:r>
          </a:p>
        </p:txBody>
      </p:sp>
      <p:sp>
        <p:nvSpPr>
          <p:cNvPr id="20" name="矩形: 圆角 19">
            <a:extLst>
              <a:ext uri="{FF2B5EF4-FFF2-40B4-BE49-F238E27FC236}">
                <a16:creationId xmlns:a16="http://schemas.microsoft.com/office/drawing/2014/main" id="{F476086A-41E6-698C-A4B4-F5DDE7442811}"/>
              </a:ext>
            </a:extLst>
          </p:cNvPr>
          <p:cNvSpPr/>
          <p:nvPr/>
        </p:nvSpPr>
        <p:spPr>
          <a:xfrm>
            <a:off x="4077157" y="2072637"/>
            <a:ext cx="1889759"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Before charging </a:t>
            </a:r>
            <a:endParaRPr lang="zh-CN" altLang="en-US" dirty="0"/>
          </a:p>
        </p:txBody>
      </p:sp>
      <p:sp>
        <p:nvSpPr>
          <p:cNvPr id="4" name="矩形: 圆角 3">
            <a:extLst>
              <a:ext uri="{FF2B5EF4-FFF2-40B4-BE49-F238E27FC236}">
                <a16:creationId xmlns:a16="http://schemas.microsoft.com/office/drawing/2014/main" id="{CB299A38-D1BA-41E2-A0BD-63F7B5CAC659}"/>
              </a:ext>
            </a:extLst>
          </p:cNvPr>
          <p:cNvSpPr/>
          <p:nvPr/>
        </p:nvSpPr>
        <p:spPr>
          <a:xfrm>
            <a:off x="308926" y="2073367"/>
            <a:ext cx="1689464"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Plug in the charge plug </a:t>
            </a:r>
            <a:endParaRPr lang="zh-CN" altLang="en-US" dirty="0"/>
          </a:p>
        </p:txBody>
      </p:sp>
      <p:sp>
        <p:nvSpPr>
          <p:cNvPr id="10" name="矩形: 圆角 9">
            <a:extLst>
              <a:ext uri="{FF2B5EF4-FFF2-40B4-BE49-F238E27FC236}">
                <a16:creationId xmlns:a16="http://schemas.microsoft.com/office/drawing/2014/main" id="{67B276AC-7570-2439-EEA8-22DC232437CD}"/>
              </a:ext>
            </a:extLst>
          </p:cNvPr>
          <p:cNvSpPr/>
          <p:nvPr/>
        </p:nvSpPr>
        <p:spPr>
          <a:xfrm>
            <a:off x="2092894" y="2072639"/>
            <a:ext cx="1889760" cy="85344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Select the charge mode and start </a:t>
            </a:r>
            <a:endParaRPr lang="zh-CN" altLang="en-US" dirty="0"/>
          </a:p>
        </p:txBody>
      </p:sp>
      <p:sp>
        <p:nvSpPr>
          <p:cNvPr id="11" name="矩形: 圆角 10">
            <a:extLst>
              <a:ext uri="{FF2B5EF4-FFF2-40B4-BE49-F238E27FC236}">
                <a16:creationId xmlns:a16="http://schemas.microsoft.com/office/drawing/2014/main" id="{6D81E1C6-7B7F-915E-B810-E25637E94ABA}"/>
              </a:ext>
            </a:extLst>
          </p:cNvPr>
          <p:cNvSpPr/>
          <p:nvPr/>
        </p:nvSpPr>
        <p:spPr>
          <a:xfrm>
            <a:off x="6136343" y="2091197"/>
            <a:ext cx="1727497"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 charging </a:t>
            </a:r>
            <a:endParaRPr lang="zh-CN" altLang="en-US" dirty="0"/>
          </a:p>
        </p:txBody>
      </p:sp>
      <p:sp>
        <p:nvSpPr>
          <p:cNvPr id="21" name="矩形: 圆角 20">
            <a:extLst>
              <a:ext uri="{FF2B5EF4-FFF2-40B4-BE49-F238E27FC236}">
                <a16:creationId xmlns:a16="http://schemas.microsoft.com/office/drawing/2014/main" id="{E72D13EF-62C8-1323-FC7F-9CC61B4E63E7}"/>
              </a:ext>
            </a:extLst>
          </p:cNvPr>
          <p:cNvSpPr/>
          <p:nvPr/>
        </p:nvSpPr>
        <p:spPr>
          <a:xfrm>
            <a:off x="8045682" y="2682238"/>
            <a:ext cx="1620831" cy="2778033"/>
          </a:xfrm>
          <a:prstGeom prst="roundRect">
            <a:avLst/>
          </a:prstGeom>
          <a:solidFill>
            <a:schemeClr val="bg1"/>
          </a:solidFill>
          <a:ln w="28575">
            <a:solidFill>
              <a:srgbClr val="0369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Unlatch</a:t>
            </a:r>
          </a:p>
          <a:p>
            <a:pPr algn="ctr"/>
            <a:endParaRPr lang="en-US" altLang="zh-CN" dirty="0">
              <a:solidFill>
                <a:schemeClr val="tx1"/>
              </a:solidFill>
            </a:endParaRPr>
          </a:p>
          <a:p>
            <a:pPr algn="ctr"/>
            <a:r>
              <a:rPr lang="en-US" altLang="zh-CN" dirty="0">
                <a:solidFill>
                  <a:schemeClr val="tx1"/>
                </a:solidFill>
              </a:rPr>
              <a:t>Clear data</a:t>
            </a:r>
          </a:p>
        </p:txBody>
      </p:sp>
      <p:cxnSp>
        <p:nvCxnSpPr>
          <p:cNvPr id="23" name="直接箭头连接符 22">
            <a:extLst>
              <a:ext uri="{FF2B5EF4-FFF2-40B4-BE49-F238E27FC236}">
                <a16:creationId xmlns:a16="http://schemas.microsoft.com/office/drawing/2014/main" id="{5831E960-E668-59BD-AEA3-947795A16FB2}"/>
              </a:ext>
            </a:extLst>
          </p:cNvPr>
          <p:cNvCxnSpPr>
            <a:cxnSpLocks/>
            <a:stCxn id="15" idx="2"/>
            <a:endCxn id="17" idx="0"/>
          </p:cNvCxnSpPr>
          <p:nvPr/>
        </p:nvCxnSpPr>
        <p:spPr>
          <a:xfrm>
            <a:off x="3060959" y="5460274"/>
            <a:ext cx="0" cy="60187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F5256D4-64B3-31EC-4A29-28380E66271C}"/>
              </a:ext>
            </a:extLst>
          </p:cNvPr>
          <p:cNvSpPr txBox="1"/>
          <p:nvPr/>
        </p:nvSpPr>
        <p:spPr>
          <a:xfrm>
            <a:off x="3060958" y="5576545"/>
            <a:ext cx="761747" cy="369332"/>
          </a:xfrm>
          <a:prstGeom prst="rect">
            <a:avLst/>
          </a:prstGeom>
          <a:noFill/>
        </p:spPr>
        <p:txBody>
          <a:bodyPr wrap="none" rtlCol="0">
            <a:spAutoFit/>
          </a:bodyPr>
          <a:lstStyle/>
          <a:p>
            <a:r>
              <a:rPr lang="en-US" altLang="zh-CN" dirty="0"/>
              <a:t>If not </a:t>
            </a:r>
            <a:endParaRPr lang="zh-CN" altLang="en-US" dirty="0"/>
          </a:p>
        </p:txBody>
      </p:sp>
      <p:cxnSp>
        <p:nvCxnSpPr>
          <p:cNvPr id="28" name="连接符: 肘形 27">
            <a:extLst>
              <a:ext uri="{FF2B5EF4-FFF2-40B4-BE49-F238E27FC236}">
                <a16:creationId xmlns:a16="http://schemas.microsoft.com/office/drawing/2014/main" id="{11FCBBD4-E018-53B3-4FF6-B35675D35E72}"/>
              </a:ext>
            </a:extLst>
          </p:cNvPr>
          <p:cNvCxnSpPr>
            <a:cxnSpLocks/>
            <a:stCxn id="18" idx="2"/>
            <a:endCxn id="17" idx="3"/>
          </p:cNvCxnSpPr>
          <p:nvPr/>
        </p:nvCxnSpPr>
        <p:spPr>
          <a:xfrm rot="5400000">
            <a:off x="4958108" y="4368665"/>
            <a:ext cx="950378" cy="3133592"/>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1EADF62-9374-3019-271A-175EED8C30D6}"/>
              </a:ext>
            </a:extLst>
          </p:cNvPr>
          <p:cNvSpPr txBox="1"/>
          <p:nvPr/>
        </p:nvSpPr>
        <p:spPr>
          <a:xfrm>
            <a:off x="5052423" y="6078037"/>
            <a:ext cx="1941557" cy="369332"/>
          </a:xfrm>
          <a:prstGeom prst="rect">
            <a:avLst/>
          </a:prstGeom>
          <a:noFill/>
        </p:spPr>
        <p:txBody>
          <a:bodyPr wrap="none" rtlCol="0">
            <a:spAutoFit/>
          </a:bodyPr>
          <a:lstStyle/>
          <a:p>
            <a:r>
              <a:rPr lang="en-US" altLang="zh-CN" dirty="0"/>
              <a:t>Hardware failure </a:t>
            </a:r>
            <a:endParaRPr lang="zh-CN" altLang="en-US" dirty="0"/>
          </a:p>
        </p:txBody>
      </p:sp>
      <p:sp>
        <p:nvSpPr>
          <p:cNvPr id="12" name="矩形: 圆角 11">
            <a:extLst>
              <a:ext uri="{FF2B5EF4-FFF2-40B4-BE49-F238E27FC236}">
                <a16:creationId xmlns:a16="http://schemas.microsoft.com/office/drawing/2014/main" id="{4D95E79F-9184-6904-997A-DFAB1AE766F8}"/>
              </a:ext>
            </a:extLst>
          </p:cNvPr>
          <p:cNvSpPr/>
          <p:nvPr/>
        </p:nvSpPr>
        <p:spPr>
          <a:xfrm>
            <a:off x="8045683" y="2072636"/>
            <a:ext cx="1620831" cy="70539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Charging ends </a:t>
            </a:r>
            <a:endParaRPr lang="zh-CN" altLang="en-US" dirty="0"/>
          </a:p>
        </p:txBody>
      </p:sp>
    </p:spTree>
    <p:extLst>
      <p:ext uri="{BB962C8B-B14F-4D97-AF65-F5344CB8AC3E}">
        <p14:creationId xmlns:p14="http://schemas.microsoft.com/office/powerpoint/2010/main" val="3773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D17ED-0C6D-505A-6DA4-ADF26BDE527C}"/>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58E082B5-9F13-A62D-2330-6EFA6852E2D2}"/>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 – Influence of delay</a:t>
            </a:r>
          </a:p>
        </p:txBody>
      </p:sp>
      <p:sp>
        <p:nvSpPr>
          <p:cNvPr id="3" name="矩形 2">
            <a:extLst>
              <a:ext uri="{FF2B5EF4-FFF2-40B4-BE49-F238E27FC236}">
                <a16:creationId xmlns:a16="http://schemas.microsoft.com/office/drawing/2014/main" id="{D9DF2B47-BF47-E2A7-129F-52DBCAD6F920}"/>
              </a:ext>
            </a:extLst>
          </p:cNvPr>
          <p:cNvSpPr/>
          <p:nvPr/>
        </p:nvSpPr>
        <p:spPr>
          <a:xfrm>
            <a:off x="2671250"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4" name="矩形 3">
            <a:extLst>
              <a:ext uri="{FF2B5EF4-FFF2-40B4-BE49-F238E27FC236}">
                <a16:creationId xmlns:a16="http://schemas.microsoft.com/office/drawing/2014/main" id="{E7B7DC11-D41B-01C5-BBD3-2F723E98ED50}"/>
              </a:ext>
            </a:extLst>
          </p:cNvPr>
          <p:cNvSpPr/>
          <p:nvPr/>
        </p:nvSpPr>
        <p:spPr>
          <a:xfrm>
            <a:off x="2666203" y="3512025"/>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 name="矩形 4">
            <a:extLst>
              <a:ext uri="{FF2B5EF4-FFF2-40B4-BE49-F238E27FC236}">
                <a16:creationId xmlns:a16="http://schemas.microsoft.com/office/drawing/2014/main" id="{954B823E-1766-E250-3206-BC413E678BF7}"/>
              </a:ext>
            </a:extLst>
          </p:cNvPr>
          <p:cNvSpPr/>
          <p:nvPr/>
        </p:nvSpPr>
        <p:spPr>
          <a:xfrm>
            <a:off x="1555222" y="5032200"/>
            <a:ext cx="1072956"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01C0DABA-C576-B010-4756-80377411C3BA}"/>
              </a:ext>
            </a:extLst>
          </p:cNvPr>
          <p:cNvSpPr/>
          <p:nvPr/>
        </p:nvSpPr>
        <p:spPr>
          <a:xfrm>
            <a:off x="2661569" y="4313879"/>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7" name="矩形 6">
            <a:extLst>
              <a:ext uri="{FF2B5EF4-FFF2-40B4-BE49-F238E27FC236}">
                <a16:creationId xmlns:a16="http://schemas.microsoft.com/office/drawing/2014/main" id="{5AD5F515-19E8-A159-EAD6-DE04652D8E21}"/>
              </a:ext>
            </a:extLst>
          </p:cNvPr>
          <p:cNvSpPr/>
          <p:nvPr/>
        </p:nvSpPr>
        <p:spPr>
          <a:xfrm>
            <a:off x="1536151" y="2860605"/>
            <a:ext cx="1085754" cy="20848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8" name="矩形 7">
            <a:extLst>
              <a:ext uri="{FF2B5EF4-FFF2-40B4-BE49-F238E27FC236}">
                <a16:creationId xmlns:a16="http://schemas.microsoft.com/office/drawing/2014/main" id="{33A67971-FA7D-5FFA-BEB5-DA273DDEC951}"/>
              </a:ext>
            </a:extLst>
          </p:cNvPr>
          <p:cNvSpPr/>
          <p:nvPr/>
        </p:nvSpPr>
        <p:spPr>
          <a:xfrm>
            <a:off x="1555222" y="4357492"/>
            <a:ext cx="1072956" cy="2447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9" name="矩形 8">
            <a:extLst>
              <a:ext uri="{FF2B5EF4-FFF2-40B4-BE49-F238E27FC236}">
                <a16:creationId xmlns:a16="http://schemas.microsoft.com/office/drawing/2014/main" id="{0CBDF465-56FA-6EB7-4D90-EBC1EB0AFE55}"/>
              </a:ext>
            </a:extLst>
          </p:cNvPr>
          <p:cNvSpPr/>
          <p:nvPr/>
        </p:nvSpPr>
        <p:spPr>
          <a:xfrm>
            <a:off x="1536150" y="3421727"/>
            <a:ext cx="1111101"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0" name="矩形 9">
            <a:extLst>
              <a:ext uri="{FF2B5EF4-FFF2-40B4-BE49-F238E27FC236}">
                <a16:creationId xmlns:a16="http://schemas.microsoft.com/office/drawing/2014/main" id="{9A62A693-0373-12B6-3A52-4BA1983F59B3}"/>
              </a:ext>
            </a:extLst>
          </p:cNvPr>
          <p:cNvSpPr/>
          <p:nvPr/>
        </p:nvSpPr>
        <p:spPr>
          <a:xfrm>
            <a:off x="2661569" y="5034145"/>
            <a:ext cx="1137112"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11" name="文本框 10">
            <a:extLst>
              <a:ext uri="{FF2B5EF4-FFF2-40B4-BE49-F238E27FC236}">
                <a16:creationId xmlns:a16="http://schemas.microsoft.com/office/drawing/2014/main" id="{A50988E5-0A7B-31FC-86AE-37849D61FED4}"/>
              </a:ext>
            </a:extLst>
          </p:cNvPr>
          <p:cNvSpPr txBox="1"/>
          <p:nvPr/>
        </p:nvSpPr>
        <p:spPr>
          <a:xfrm>
            <a:off x="383216" y="2567371"/>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12" name="文本框 11">
            <a:extLst>
              <a:ext uri="{FF2B5EF4-FFF2-40B4-BE49-F238E27FC236}">
                <a16:creationId xmlns:a16="http://schemas.microsoft.com/office/drawing/2014/main" id="{8C74E5CF-8702-F6DC-33CC-135B9715AD18}"/>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13" name="文本框 12">
            <a:extLst>
              <a:ext uri="{FF2B5EF4-FFF2-40B4-BE49-F238E27FC236}">
                <a16:creationId xmlns:a16="http://schemas.microsoft.com/office/drawing/2014/main" id="{F2614202-9AE5-BB09-684E-5C13C17D8A77}"/>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14" name="文本框 13">
            <a:extLst>
              <a:ext uri="{FF2B5EF4-FFF2-40B4-BE49-F238E27FC236}">
                <a16:creationId xmlns:a16="http://schemas.microsoft.com/office/drawing/2014/main" id="{589F0BF8-C39C-78E9-BDC8-18C35DBBD44D}"/>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15" name="左大括号 14">
            <a:extLst>
              <a:ext uri="{FF2B5EF4-FFF2-40B4-BE49-F238E27FC236}">
                <a16:creationId xmlns:a16="http://schemas.microsoft.com/office/drawing/2014/main" id="{080E60DD-4186-08CE-1B6E-29DCE93851A9}"/>
              </a:ext>
            </a:extLst>
          </p:cNvPr>
          <p:cNvSpPr/>
          <p:nvPr/>
        </p:nvSpPr>
        <p:spPr>
          <a:xfrm rot="16200000">
            <a:off x="1962745" y="5701756"/>
            <a:ext cx="266074" cy="1052244"/>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左大括号 15">
            <a:extLst>
              <a:ext uri="{FF2B5EF4-FFF2-40B4-BE49-F238E27FC236}">
                <a16:creationId xmlns:a16="http://schemas.microsoft.com/office/drawing/2014/main" id="{3CB8F0B8-820F-56D5-A7A6-644FF0C15641}"/>
              </a:ext>
            </a:extLst>
          </p:cNvPr>
          <p:cNvSpPr/>
          <p:nvPr/>
        </p:nvSpPr>
        <p:spPr>
          <a:xfrm rot="16200000">
            <a:off x="3096227" y="5669865"/>
            <a:ext cx="25679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3E80143E-22E2-8728-DEC7-50E88C0D594C}"/>
              </a:ext>
            </a:extLst>
          </p:cNvPr>
          <p:cNvSpPr txBox="1"/>
          <p:nvPr/>
        </p:nvSpPr>
        <p:spPr>
          <a:xfrm>
            <a:off x="1626679" y="6360914"/>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18" name="文本框 17">
            <a:extLst>
              <a:ext uri="{FF2B5EF4-FFF2-40B4-BE49-F238E27FC236}">
                <a16:creationId xmlns:a16="http://schemas.microsoft.com/office/drawing/2014/main" id="{01929192-441F-66E0-E1E8-7814675D98FA}"/>
              </a:ext>
            </a:extLst>
          </p:cNvPr>
          <p:cNvSpPr txBox="1"/>
          <p:nvPr/>
        </p:nvSpPr>
        <p:spPr>
          <a:xfrm>
            <a:off x="2736647" y="6367963"/>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364B0CC2-516F-DD0F-AA66-D0A074B10BDA}"/>
              </a:ext>
            </a:extLst>
          </p:cNvPr>
          <p:cNvSpPr/>
          <p:nvPr/>
        </p:nvSpPr>
        <p:spPr>
          <a:xfrm>
            <a:off x="4103803" y="1675835"/>
            <a:ext cx="1872887" cy="2843784"/>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System response delay</a:t>
            </a:r>
          </a:p>
          <a:p>
            <a:pPr algn="ctr"/>
            <a:r>
              <a:rPr lang="en-US" altLang="zh-CN" dirty="0"/>
              <a:t>Network delay</a:t>
            </a:r>
            <a:endParaRPr lang="zh-CN" altLang="en-US" dirty="0"/>
          </a:p>
        </p:txBody>
      </p:sp>
      <p:sp>
        <p:nvSpPr>
          <p:cNvPr id="36" name="云形 35">
            <a:extLst>
              <a:ext uri="{FF2B5EF4-FFF2-40B4-BE49-F238E27FC236}">
                <a16:creationId xmlns:a16="http://schemas.microsoft.com/office/drawing/2014/main" id="{3FD7AEC1-BD0E-841E-C245-294DAA233781}"/>
              </a:ext>
            </a:extLst>
          </p:cNvPr>
          <p:cNvSpPr/>
          <p:nvPr/>
        </p:nvSpPr>
        <p:spPr>
          <a:xfrm>
            <a:off x="5778859"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42" name="矩形 41">
            <a:extLst>
              <a:ext uri="{FF2B5EF4-FFF2-40B4-BE49-F238E27FC236}">
                <a16:creationId xmlns:a16="http://schemas.microsoft.com/office/drawing/2014/main" id="{4BE3B28C-13D8-516D-7DE7-AC8F5F09E731}"/>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7" name="矩形 46">
            <a:extLst>
              <a:ext uri="{FF2B5EF4-FFF2-40B4-BE49-F238E27FC236}">
                <a16:creationId xmlns:a16="http://schemas.microsoft.com/office/drawing/2014/main" id="{3673C135-C055-1100-21F4-AF54CFE0745B}"/>
              </a:ext>
            </a:extLst>
          </p:cNvPr>
          <p:cNvSpPr/>
          <p:nvPr/>
        </p:nvSpPr>
        <p:spPr>
          <a:xfrm>
            <a:off x="8008620"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48" name="左大括号 47">
            <a:extLst>
              <a:ext uri="{FF2B5EF4-FFF2-40B4-BE49-F238E27FC236}">
                <a16:creationId xmlns:a16="http://schemas.microsoft.com/office/drawing/2014/main" id="{FF59B498-927C-A8AE-8ADF-735F882EA233}"/>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9" name="左大括号 48">
            <a:extLst>
              <a:ext uri="{FF2B5EF4-FFF2-40B4-BE49-F238E27FC236}">
                <a16:creationId xmlns:a16="http://schemas.microsoft.com/office/drawing/2014/main" id="{E3A5ED2D-1F5B-6025-A7FC-9BD42DE4C293}"/>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1296830C-DCB9-ECD5-C6BB-61F5663687FF}"/>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51" name="文本框 50">
            <a:extLst>
              <a:ext uri="{FF2B5EF4-FFF2-40B4-BE49-F238E27FC236}">
                <a16:creationId xmlns:a16="http://schemas.microsoft.com/office/drawing/2014/main" id="{6065DF05-34F9-A300-2FBC-646B043BC441}"/>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52" name="矩形 51">
            <a:extLst>
              <a:ext uri="{FF2B5EF4-FFF2-40B4-BE49-F238E27FC236}">
                <a16:creationId xmlns:a16="http://schemas.microsoft.com/office/drawing/2014/main" id="{CA195C76-E0E9-7876-75D7-6CF623E8EC54}"/>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3" name="矩形 52">
            <a:extLst>
              <a:ext uri="{FF2B5EF4-FFF2-40B4-BE49-F238E27FC236}">
                <a16:creationId xmlns:a16="http://schemas.microsoft.com/office/drawing/2014/main" id="{BD95CEBB-A68D-20E1-7F7A-D0A39A901E72}"/>
              </a:ext>
            </a:extLst>
          </p:cNvPr>
          <p:cNvSpPr/>
          <p:nvPr/>
        </p:nvSpPr>
        <p:spPr>
          <a:xfrm>
            <a:off x="8008621"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4" name="矩形 53">
            <a:extLst>
              <a:ext uri="{FF2B5EF4-FFF2-40B4-BE49-F238E27FC236}">
                <a16:creationId xmlns:a16="http://schemas.microsoft.com/office/drawing/2014/main" id="{CFF302A8-4398-710D-FB3A-9B835559131F}"/>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55" name="矩形 54">
            <a:extLst>
              <a:ext uri="{FF2B5EF4-FFF2-40B4-BE49-F238E27FC236}">
                <a16:creationId xmlns:a16="http://schemas.microsoft.com/office/drawing/2014/main" id="{D9AF8C6D-AEE4-6B53-B0F8-ED70F026B600}"/>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6" name="矩形 55">
            <a:extLst>
              <a:ext uri="{FF2B5EF4-FFF2-40B4-BE49-F238E27FC236}">
                <a16:creationId xmlns:a16="http://schemas.microsoft.com/office/drawing/2014/main" id="{095BD2FC-B298-9E1A-D2DD-27B840CA9E54}"/>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57" name="矩形 56">
            <a:extLst>
              <a:ext uri="{FF2B5EF4-FFF2-40B4-BE49-F238E27FC236}">
                <a16:creationId xmlns:a16="http://schemas.microsoft.com/office/drawing/2014/main" id="{40841D83-F91A-A1AE-FC26-5195F771F91F}"/>
              </a:ext>
            </a:extLst>
          </p:cNvPr>
          <p:cNvSpPr/>
          <p:nvPr/>
        </p:nvSpPr>
        <p:spPr>
          <a:xfrm>
            <a:off x="6928935"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58" name="矩形 57">
            <a:extLst>
              <a:ext uri="{FF2B5EF4-FFF2-40B4-BE49-F238E27FC236}">
                <a16:creationId xmlns:a16="http://schemas.microsoft.com/office/drawing/2014/main" id="{0ABE7183-4FEA-DCEF-22A6-B0823452E37B}"/>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59" name="矩形 58">
            <a:extLst>
              <a:ext uri="{FF2B5EF4-FFF2-40B4-BE49-F238E27FC236}">
                <a16:creationId xmlns:a16="http://schemas.microsoft.com/office/drawing/2014/main" id="{E7799AF1-C6D8-DAD9-5E03-54814E3E663C}"/>
              </a:ext>
            </a:extLst>
          </p:cNvPr>
          <p:cNvSpPr/>
          <p:nvPr/>
        </p:nvSpPr>
        <p:spPr>
          <a:xfrm>
            <a:off x="7533088"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Tree>
    <p:extLst>
      <p:ext uri="{BB962C8B-B14F-4D97-AF65-F5344CB8AC3E}">
        <p14:creationId xmlns:p14="http://schemas.microsoft.com/office/powerpoint/2010/main" val="415909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6DA85-A1FC-FF0D-C21C-4206FB0E988C}"/>
            </a:ext>
          </a:extLst>
        </p:cNvPr>
        <p:cNvGrpSpPr/>
        <p:nvPr/>
      </p:nvGrpSpPr>
      <p:grpSpPr>
        <a:xfrm>
          <a:off x="0" y="0"/>
          <a:ext cx="0" cy="0"/>
          <a:chOff x="0" y="0"/>
          <a:chExt cx="0" cy="0"/>
        </a:xfrm>
      </p:grpSpPr>
      <p:sp>
        <p:nvSpPr>
          <p:cNvPr id="71" name="矩形 70">
            <a:extLst>
              <a:ext uri="{FF2B5EF4-FFF2-40B4-BE49-F238E27FC236}">
                <a16:creationId xmlns:a16="http://schemas.microsoft.com/office/drawing/2014/main" id="{96EE5C2A-B32D-1049-9409-CBA1DE5E40E6}"/>
              </a:ext>
            </a:extLst>
          </p:cNvPr>
          <p:cNvSpPr/>
          <p:nvPr/>
        </p:nvSpPr>
        <p:spPr>
          <a:xfrm>
            <a:off x="4498848" y="5202093"/>
            <a:ext cx="4425692" cy="4562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dirty="0"/>
              <a:t>New schedule after truncation</a:t>
            </a:r>
            <a:endParaRPr lang="zh-CN" altLang="en-US" dirty="0"/>
          </a:p>
        </p:txBody>
      </p:sp>
      <p:sp>
        <p:nvSpPr>
          <p:cNvPr id="52" name="矩形 51">
            <a:extLst>
              <a:ext uri="{FF2B5EF4-FFF2-40B4-BE49-F238E27FC236}">
                <a16:creationId xmlns:a16="http://schemas.microsoft.com/office/drawing/2014/main" id="{432E11AD-97BF-9AE5-8023-E18839E92443}"/>
              </a:ext>
            </a:extLst>
          </p:cNvPr>
          <p:cNvSpPr/>
          <p:nvPr/>
        </p:nvSpPr>
        <p:spPr>
          <a:xfrm>
            <a:off x="1704663" y="3145479"/>
            <a:ext cx="357530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46" name="矩形 45">
            <a:extLst>
              <a:ext uri="{FF2B5EF4-FFF2-40B4-BE49-F238E27FC236}">
                <a16:creationId xmlns:a16="http://schemas.microsoft.com/office/drawing/2014/main" id="{F7B24311-C897-38E1-DCF6-15BACFFE8C87}"/>
              </a:ext>
            </a:extLst>
          </p:cNvPr>
          <p:cNvSpPr/>
          <p:nvPr/>
        </p:nvSpPr>
        <p:spPr>
          <a:xfrm>
            <a:off x="5349240" y="3155514"/>
            <a:ext cx="3575302"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sp>
        <p:nvSpPr>
          <p:cNvPr id="2" name="PlaceHolder 1">
            <a:extLst>
              <a:ext uri="{FF2B5EF4-FFF2-40B4-BE49-F238E27FC236}">
                <a16:creationId xmlns:a16="http://schemas.microsoft.com/office/drawing/2014/main" id="{250DD404-0EC1-3C09-DB29-9D0BCDA18E93}"/>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cxnSp>
        <p:nvCxnSpPr>
          <p:cNvPr id="40" name="直接箭头连接符 39">
            <a:extLst>
              <a:ext uri="{FF2B5EF4-FFF2-40B4-BE49-F238E27FC236}">
                <a16:creationId xmlns:a16="http://schemas.microsoft.com/office/drawing/2014/main" id="{78912CE5-A70E-3B1F-2942-E281C97354E6}"/>
              </a:ext>
            </a:extLst>
          </p:cNvPr>
          <p:cNvCxnSpPr>
            <a:cxnSpLocks/>
          </p:cNvCxnSpPr>
          <p:nvPr/>
        </p:nvCxnSpPr>
        <p:spPr>
          <a:xfrm>
            <a:off x="1106424" y="3611821"/>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12C1C84A-B961-EA59-9FB2-0EC5A9E2428A}"/>
              </a:ext>
            </a:extLst>
          </p:cNvPr>
          <p:cNvSpPr txBox="1"/>
          <p:nvPr/>
        </p:nvSpPr>
        <p:spPr>
          <a:xfrm>
            <a:off x="8796528" y="3611821"/>
            <a:ext cx="689035" cy="369332"/>
          </a:xfrm>
          <a:prstGeom prst="rect">
            <a:avLst/>
          </a:prstGeom>
          <a:noFill/>
        </p:spPr>
        <p:txBody>
          <a:bodyPr wrap="none" rtlCol="0">
            <a:spAutoFit/>
          </a:bodyPr>
          <a:lstStyle/>
          <a:p>
            <a:r>
              <a:rPr lang="en-US" altLang="zh-CN" dirty="0"/>
              <a:t>Time</a:t>
            </a:r>
            <a:endParaRPr lang="zh-CN" altLang="en-US" dirty="0"/>
          </a:p>
        </p:txBody>
      </p:sp>
      <p:cxnSp>
        <p:nvCxnSpPr>
          <p:cNvPr id="44" name="直接箭头连接符 43">
            <a:extLst>
              <a:ext uri="{FF2B5EF4-FFF2-40B4-BE49-F238E27FC236}">
                <a16:creationId xmlns:a16="http://schemas.microsoft.com/office/drawing/2014/main" id="{91D647F6-0AD4-7166-004E-C763F5489EB5}"/>
              </a:ext>
            </a:extLst>
          </p:cNvPr>
          <p:cNvCxnSpPr/>
          <p:nvPr/>
        </p:nvCxnSpPr>
        <p:spPr>
          <a:xfrm>
            <a:off x="4498848" y="2781503"/>
            <a:ext cx="0" cy="74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679EAB4-8FF7-DF11-0925-D5EF14BB0A4A}"/>
              </a:ext>
            </a:extLst>
          </p:cNvPr>
          <p:cNvSpPr txBox="1"/>
          <p:nvPr/>
        </p:nvSpPr>
        <p:spPr>
          <a:xfrm>
            <a:off x="4154330" y="2227506"/>
            <a:ext cx="646331" cy="369332"/>
          </a:xfrm>
          <a:prstGeom prst="rect">
            <a:avLst/>
          </a:prstGeom>
          <a:noFill/>
        </p:spPr>
        <p:txBody>
          <a:bodyPr wrap="none" rtlCol="0">
            <a:spAutoFit/>
          </a:bodyPr>
          <a:lstStyle/>
          <a:p>
            <a:r>
              <a:rPr lang="en-US" altLang="zh-CN" dirty="0"/>
              <a:t>Now</a:t>
            </a:r>
            <a:endParaRPr lang="zh-CN" altLang="en-US" dirty="0"/>
          </a:p>
        </p:txBody>
      </p:sp>
      <p:cxnSp>
        <p:nvCxnSpPr>
          <p:cNvPr id="48" name="直接箭头连接符 47">
            <a:extLst>
              <a:ext uri="{FF2B5EF4-FFF2-40B4-BE49-F238E27FC236}">
                <a16:creationId xmlns:a16="http://schemas.microsoft.com/office/drawing/2014/main" id="{45F58066-B334-09A4-8CBA-1C85E78BC8E8}"/>
              </a:ext>
            </a:extLst>
          </p:cNvPr>
          <p:cNvCxnSpPr>
            <a:cxnSpLocks/>
          </p:cNvCxnSpPr>
          <p:nvPr/>
        </p:nvCxnSpPr>
        <p:spPr>
          <a:xfrm>
            <a:off x="5340096" y="2651246"/>
            <a:ext cx="0" cy="960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箭头: 手杖形 48">
            <a:extLst>
              <a:ext uri="{FF2B5EF4-FFF2-40B4-BE49-F238E27FC236}">
                <a16:creationId xmlns:a16="http://schemas.microsoft.com/office/drawing/2014/main" id="{76835391-90ED-9DFA-F004-54A5F54D6A99}"/>
              </a:ext>
            </a:extLst>
          </p:cNvPr>
          <p:cNvSpPr/>
          <p:nvPr/>
        </p:nvSpPr>
        <p:spPr>
          <a:xfrm>
            <a:off x="3465576" y="1828741"/>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E808DC5D-A677-0D15-88BE-037C8E55BEEE}"/>
              </a:ext>
            </a:extLst>
          </p:cNvPr>
          <p:cNvSpPr txBox="1"/>
          <p:nvPr/>
        </p:nvSpPr>
        <p:spPr>
          <a:xfrm>
            <a:off x="825364" y="1665003"/>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51" name="文本框 50">
            <a:extLst>
              <a:ext uri="{FF2B5EF4-FFF2-40B4-BE49-F238E27FC236}">
                <a16:creationId xmlns:a16="http://schemas.microsoft.com/office/drawing/2014/main" id="{8DD73008-E292-4611-2ABB-88A7C3EE06F4}"/>
              </a:ext>
            </a:extLst>
          </p:cNvPr>
          <p:cNvSpPr txBox="1"/>
          <p:nvPr/>
        </p:nvSpPr>
        <p:spPr>
          <a:xfrm>
            <a:off x="5279965" y="2550332"/>
            <a:ext cx="3775393" cy="369332"/>
          </a:xfrm>
          <a:prstGeom prst="rect">
            <a:avLst/>
          </a:prstGeom>
          <a:noFill/>
        </p:spPr>
        <p:txBody>
          <a:bodyPr wrap="none" rtlCol="0">
            <a:spAutoFit/>
          </a:bodyPr>
          <a:lstStyle/>
          <a:p>
            <a:r>
              <a:rPr lang="en-US" altLang="zh-CN" dirty="0"/>
              <a:t>New schedule start time is in future</a:t>
            </a:r>
            <a:endParaRPr lang="zh-CN" altLang="en-US" dirty="0"/>
          </a:p>
        </p:txBody>
      </p:sp>
      <p:sp>
        <p:nvSpPr>
          <p:cNvPr id="54" name="矩形 53">
            <a:extLst>
              <a:ext uri="{FF2B5EF4-FFF2-40B4-BE49-F238E27FC236}">
                <a16:creationId xmlns:a16="http://schemas.microsoft.com/office/drawing/2014/main" id="{44AB4858-9D9D-6C93-E274-8989F25C6DCD}"/>
              </a:ext>
            </a:extLst>
          </p:cNvPr>
          <p:cNvSpPr/>
          <p:nvPr/>
        </p:nvSpPr>
        <p:spPr>
          <a:xfrm>
            <a:off x="1658943" y="5202093"/>
            <a:ext cx="2818552" cy="45629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t>Old schedule</a:t>
            </a:r>
            <a:endParaRPr lang="zh-CN" altLang="en-US" dirty="0"/>
          </a:p>
        </p:txBody>
      </p:sp>
      <p:sp>
        <p:nvSpPr>
          <p:cNvPr id="55" name="矩形 54">
            <a:extLst>
              <a:ext uri="{FF2B5EF4-FFF2-40B4-BE49-F238E27FC236}">
                <a16:creationId xmlns:a16="http://schemas.microsoft.com/office/drawing/2014/main" id="{6E638728-5AA6-2A76-B762-D494CB8D82BA}"/>
              </a:ext>
            </a:extLst>
          </p:cNvPr>
          <p:cNvSpPr/>
          <p:nvPr/>
        </p:nvSpPr>
        <p:spPr>
          <a:xfrm>
            <a:off x="3685032" y="5691009"/>
            <a:ext cx="5239510" cy="4562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New schedule</a:t>
            </a:r>
            <a:endParaRPr lang="zh-CN" altLang="en-US" dirty="0"/>
          </a:p>
        </p:txBody>
      </p:sp>
      <p:cxnSp>
        <p:nvCxnSpPr>
          <p:cNvPr id="56" name="直接箭头连接符 55">
            <a:extLst>
              <a:ext uri="{FF2B5EF4-FFF2-40B4-BE49-F238E27FC236}">
                <a16:creationId xmlns:a16="http://schemas.microsoft.com/office/drawing/2014/main" id="{31F26043-15C6-2D4E-B8B4-1D6432DF9D44}"/>
              </a:ext>
            </a:extLst>
          </p:cNvPr>
          <p:cNvCxnSpPr>
            <a:cxnSpLocks/>
          </p:cNvCxnSpPr>
          <p:nvPr/>
        </p:nvCxnSpPr>
        <p:spPr>
          <a:xfrm>
            <a:off x="1060704" y="5668435"/>
            <a:ext cx="79095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40C4CCDC-7BC2-8639-77FE-876781CEBA28}"/>
              </a:ext>
            </a:extLst>
          </p:cNvPr>
          <p:cNvSpPr txBox="1"/>
          <p:nvPr/>
        </p:nvSpPr>
        <p:spPr>
          <a:xfrm>
            <a:off x="8829979" y="5653575"/>
            <a:ext cx="689035" cy="369332"/>
          </a:xfrm>
          <a:prstGeom prst="rect">
            <a:avLst/>
          </a:prstGeom>
          <a:noFill/>
        </p:spPr>
        <p:txBody>
          <a:bodyPr wrap="none" rtlCol="0">
            <a:spAutoFit/>
          </a:bodyPr>
          <a:lstStyle/>
          <a:p>
            <a:r>
              <a:rPr lang="en-US" altLang="zh-CN" dirty="0"/>
              <a:t>Time</a:t>
            </a:r>
            <a:endParaRPr lang="zh-CN" altLang="en-US" dirty="0"/>
          </a:p>
        </p:txBody>
      </p:sp>
      <p:cxnSp>
        <p:nvCxnSpPr>
          <p:cNvPr id="58" name="直接箭头连接符 57">
            <a:extLst>
              <a:ext uri="{FF2B5EF4-FFF2-40B4-BE49-F238E27FC236}">
                <a16:creationId xmlns:a16="http://schemas.microsoft.com/office/drawing/2014/main" id="{EBE727A6-D8E2-CA5F-8621-86C7DE126180}"/>
              </a:ext>
            </a:extLst>
          </p:cNvPr>
          <p:cNvCxnSpPr>
            <a:cxnSpLocks/>
          </p:cNvCxnSpPr>
          <p:nvPr/>
        </p:nvCxnSpPr>
        <p:spPr>
          <a:xfrm>
            <a:off x="4477495" y="4799713"/>
            <a:ext cx="0" cy="804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CF705C67-0D4A-BC61-21BD-69CCE9ADE693}"/>
              </a:ext>
            </a:extLst>
          </p:cNvPr>
          <p:cNvSpPr txBox="1"/>
          <p:nvPr/>
        </p:nvSpPr>
        <p:spPr>
          <a:xfrm>
            <a:off x="4154330" y="4391645"/>
            <a:ext cx="646331" cy="369332"/>
          </a:xfrm>
          <a:prstGeom prst="rect">
            <a:avLst/>
          </a:prstGeom>
          <a:noFill/>
        </p:spPr>
        <p:txBody>
          <a:bodyPr wrap="none" rtlCol="0">
            <a:spAutoFit/>
          </a:bodyPr>
          <a:lstStyle/>
          <a:p>
            <a:r>
              <a:rPr lang="en-US" altLang="zh-CN" dirty="0"/>
              <a:t>Now</a:t>
            </a:r>
            <a:endParaRPr lang="zh-CN" altLang="en-US" dirty="0"/>
          </a:p>
        </p:txBody>
      </p:sp>
      <p:sp>
        <p:nvSpPr>
          <p:cNvPr id="61" name="箭头: 手杖形 60">
            <a:extLst>
              <a:ext uri="{FF2B5EF4-FFF2-40B4-BE49-F238E27FC236}">
                <a16:creationId xmlns:a16="http://schemas.microsoft.com/office/drawing/2014/main" id="{0FE4F8C7-F823-0B35-1A09-4349BFC85C4C}"/>
              </a:ext>
            </a:extLst>
          </p:cNvPr>
          <p:cNvSpPr/>
          <p:nvPr/>
        </p:nvSpPr>
        <p:spPr>
          <a:xfrm>
            <a:off x="3419856" y="3885355"/>
            <a:ext cx="1106424" cy="466342"/>
          </a:xfrm>
          <a:prstGeom prst="utur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63" name="文本框 62">
            <a:extLst>
              <a:ext uri="{FF2B5EF4-FFF2-40B4-BE49-F238E27FC236}">
                <a16:creationId xmlns:a16="http://schemas.microsoft.com/office/drawing/2014/main" id="{7ADE0A90-4A8A-FCC9-D9DB-4ED50A68A7D8}"/>
              </a:ext>
            </a:extLst>
          </p:cNvPr>
          <p:cNvSpPr txBox="1"/>
          <p:nvPr/>
        </p:nvSpPr>
        <p:spPr>
          <a:xfrm>
            <a:off x="3685031" y="6324113"/>
            <a:ext cx="4275529" cy="369332"/>
          </a:xfrm>
          <a:prstGeom prst="rect">
            <a:avLst/>
          </a:prstGeom>
          <a:noFill/>
        </p:spPr>
        <p:txBody>
          <a:bodyPr wrap="none" rtlCol="0">
            <a:spAutoFit/>
          </a:bodyPr>
          <a:lstStyle/>
          <a:p>
            <a:r>
              <a:rPr lang="en-US" altLang="zh-CN" dirty="0"/>
              <a:t>New schedule start time already passed</a:t>
            </a:r>
            <a:endParaRPr lang="zh-CN" altLang="en-US" dirty="0"/>
          </a:p>
        </p:txBody>
      </p:sp>
      <p:sp>
        <p:nvSpPr>
          <p:cNvPr id="64" name="文本框 63">
            <a:extLst>
              <a:ext uri="{FF2B5EF4-FFF2-40B4-BE49-F238E27FC236}">
                <a16:creationId xmlns:a16="http://schemas.microsoft.com/office/drawing/2014/main" id="{D5E0AF38-FB45-94FF-11E7-8C452E2D71CB}"/>
              </a:ext>
            </a:extLst>
          </p:cNvPr>
          <p:cNvSpPr txBox="1"/>
          <p:nvPr/>
        </p:nvSpPr>
        <p:spPr>
          <a:xfrm>
            <a:off x="825364" y="3796469"/>
            <a:ext cx="2621230" cy="646331"/>
          </a:xfrm>
          <a:prstGeom prst="rect">
            <a:avLst/>
          </a:prstGeom>
          <a:noFill/>
        </p:spPr>
        <p:txBody>
          <a:bodyPr wrap="none" rtlCol="0">
            <a:spAutoFit/>
          </a:bodyPr>
          <a:lstStyle/>
          <a:p>
            <a:r>
              <a:rPr lang="en-US" altLang="zh-CN" dirty="0"/>
              <a:t>Arrive of New schedule/</a:t>
            </a:r>
          </a:p>
          <a:p>
            <a:r>
              <a:rPr lang="en-US" altLang="zh-CN" dirty="0"/>
              <a:t>Schedule update</a:t>
            </a:r>
            <a:endParaRPr lang="zh-CN" altLang="en-US" dirty="0"/>
          </a:p>
        </p:txBody>
      </p:sp>
      <p:sp>
        <p:nvSpPr>
          <p:cNvPr id="73" name="矩形 72">
            <a:extLst>
              <a:ext uri="{FF2B5EF4-FFF2-40B4-BE49-F238E27FC236}">
                <a16:creationId xmlns:a16="http://schemas.microsoft.com/office/drawing/2014/main" id="{64E617FD-0C0D-78A5-37D7-17975187AFE4}"/>
              </a:ext>
            </a:extLst>
          </p:cNvPr>
          <p:cNvSpPr/>
          <p:nvPr/>
        </p:nvSpPr>
        <p:spPr>
          <a:xfrm>
            <a:off x="3685031" y="5700615"/>
            <a:ext cx="792462" cy="446684"/>
          </a:xfrm>
          <a:prstGeom prst="rect">
            <a:avLst/>
          </a:prstGeom>
          <a:noFill/>
          <a:ln w="38100">
            <a:solidFill>
              <a:schemeClr val="bg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Cut off</a:t>
            </a:r>
            <a:endParaRPr lang="zh-CN" altLang="en-US" dirty="0"/>
          </a:p>
        </p:txBody>
      </p:sp>
      <p:cxnSp>
        <p:nvCxnSpPr>
          <p:cNvPr id="60" name="直接箭头连接符 59">
            <a:extLst>
              <a:ext uri="{FF2B5EF4-FFF2-40B4-BE49-F238E27FC236}">
                <a16:creationId xmlns:a16="http://schemas.microsoft.com/office/drawing/2014/main" id="{80B3FFB5-C3DF-9473-9BA4-06F0208CA023}"/>
              </a:ext>
            </a:extLst>
          </p:cNvPr>
          <p:cNvCxnSpPr>
            <a:cxnSpLocks/>
          </p:cNvCxnSpPr>
          <p:nvPr/>
        </p:nvCxnSpPr>
        <p:spPr>
          <a:xfrm flipV="1">
            <a:off x="3685032" y="5668435"/>
            <a:ext cx="0" cy="1051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箭头: 左弧形 77">
            <a:extLst>
              <a:ext uri="{FF2B5EF4-FFF2-40B4-BE49-F238E27FC236}">
                <a16:creationId xmlns:a16="http://schemas.microsoft.com/office/drawing/2014/main" id="{668576EB-CFF3-F240-5A24-0F91955632A7}"/>
              </a:ext>
            </a:extLst>
          </p:cNvPr>
          <p:cNvSpPr/>
          <p:nvPr/>
        </p:nvSpPr>
        <p:spPr>
          <a:xfrm flipV="1">
            <a:off x="4681728" y="5430237"/>
            <a:ext cx="329183" cy="446677"/>
          </a:xfrm>
          <a:prstGeom prst="curvedRightArrow">
            <a:avLst>
              <a:gd name="adj1" fmla="val 18734"/>
              <a:gd name="adj2" fmla="val 22923"/>
              <a:gd name="adj3" fmla="val 4268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1"/>
              </a:solidFill>
            </a:endParaRPr>
          </a:p>
        </p:txBody>
      </p:sp>
      <p:pic>
        <p:nvPicPr>
          <p:cNvPr id="4" name="图形 3" descr="信封 纯色填充">
            <a:extLst>
              <a:ext uri="{FF2B5EF4-FFF2-40B4-BE49-F238E27FC236}">
                <a16:creationId xmlns:a16="http://schemas.microsoft.com/office/drawing/2014/main" id="{A3375B43-4FD1-5762-5C38-BE279C7873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314" y="1883756"/>
            <a:ext cx="451068" cy="451068"/>
          </a:xfrm>
          <a:prstGeom prst="rect">
            <a:avLst/>
          </a:prstGeom>
        </p:spPr>
      </p:pic>
      <p:sp>
        <p:nvSpPr>
          <p:cNvPr id="5" name="箭头: 下 4">
            <a:extLst>
              <a:ext uri="{FF2B5EF4-FFF2-40B4-BE49-F238E27FC236}">
                <a16:creationId xmlns:a16="http://schemas.microsoft.com/office/drawing/2014/main" id="{36EF5B4A-6BBF-6F2A-B9C8-516AD8F1FBB4}"/>
              </a:ext>
            </a:extLst>
          </p:cNvPr>
          <p:cNvSpPr/>
          <p:nvPr/>
        </p:nvSpPr>
        <p:spPr>
          <a:xfrm>
            <a:off x="486958" y="1751393"/>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7" name="图形 6" descr="信封 纯色填充">
            <a:extLst>
              <a:ext uri="{FF2B5EF4-FFF2-40B4-BE49-F238E27FC236}">
                <a16:creationId xmlns:a16="http://schemas.microsoft.com/office/drawing/2014/main" id="{4F7C4BEB-F831-884B-A268-2A5C4D3CCE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757" y="4003750"/>
            <a:ext cx="451068" cy="451068"/>
          </a:xfrm>
          <a:prstGeom prst="rect">
            <a:avLst/>
          </a:prstGeom>
        </p:spPr>
      </p:pic>
      <p:sp>
        <p:nvSpPr>
          <p:cNvPr id="8" name="箭头: 下 7">
            <a:extLst>
              <a:ext uri="{FF2B5EF4-FFF2-40B4-BE49-F238E27FC236}">
                <a16:creationId xmlns:a16="http://schemas.microsoft.com/office/drawing/2014/main" id="{116EACA1-7A42-8426-4CD4-CFE7CD2938C7}"/>
              </a:ext>
            </a:extLst>
          </p:cNvPr>
          <p:cNvSpPr/>
          <p:nvPr/>
        </p:nvSpPr>
        <p:spPr>
          <a:xfrm>
            <a:off x="492401" y="3871387"/>
            <a:ext cx="231499" cy="15942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627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D7A68-978E-B3BC-0DFA-B18708CAB6DE}"/>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2ABBD07F-2A1C-B8D0-9DFD-ECA2343E8378}"/>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Trim of plan</a:t>
            </a:r>
          </a:p>
        </p:txBody>
      </p:sp>
      <p:sp>
        <p:nvSpPr>
          <p:cNvPr id="3" name="矩形 2">
            <a:extLst>
              <a:ext uri="{FF2B5EF4-FFF2-40B4-BE49-F238E27FC236}">
                <a16:creationId xmlns:a16="http://schemas.microsoft.com/office/drawing/2014/main" id="{2BF42D36-F5B3-1850-A80F-53CE19A70017}"/>
              </a:ext>
            </a:extLst>
          </p:cNvPr>
          <p:cNvSpPr/>
          <p:nvPr/>
        </p:nvSpPr>
        <p:spPr>
          <a:xfrm>
            <a:off x="6928935"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6" name="矩形 5">
            <a:extLst>
              <a:ext uri="{FF2B5EF4-FFF2-40B4-BE49-F238E27FC236}">
                <a16:creationId xmlns:a16="http://schemas.microsoft.com/office/drawing/2014/main" id="{AC48A87E-15F3-A602-8361-C7AC99EB318C}"/>
              </a:ext>
            </a:extLst>
          </p:cNvPr>
          <p:cNvSpPr/>
          <p:nvPr/>
        </p:nvSpPr>
        <p:spPr>
          <a:xfrm>
            <a:off x="7563452" y="5039481"/>
            <a:ext cx="1106747"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9" name="左大括号 8">
            <a:extLst>
              <a:ext uri="{FF2B5EF4-FFF2-40B4-BE49-F238E27FC236}">
                <a16:creationId xmlns:a16="http://schemas.microsoft.com/office/drawing/2014/main" id="{9B75B6E4-A6F1-5855-2153-2B6190C2E671}"/>
              </a:ext>
            </a:extLst>
          </p:cNvPr>
          <p:cNvSpPr/>
          <p:nvPr/>
        </p:nvSpPr>
        <p:spPr>
          <a:xfrm rot="16200000">
            <a:off x="6855260"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左大括号 9">
            <a:extLst>
              <a:ext uri="{FF2B5EF4-FFF2-40B4-BE49-F238E27FC236}">
                <a16:creationId xmlns:a16="http://schemas.microsoft.com/office/drawing/2014/main" id="{1C2B0F81-65F8-0E33-11D7-5BD690F0A215}"/>
              </a:ext>
            </a:extLst>
          </p:cNvPr>
          <p:cNvSpPr/>
          <p:nvPr/>
        </p:nvSpPr>
        <p:spPr>
          <a:xfrm rot="16200000">
            <a:off x="7997955"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B6C38F4D-BDD2-A863-F64B-F28C26CDCC17}"/>
              </a:ext>
            </a:extLst>
          </p:cNvPr>
          <p:cNvSpPr/>
          <p:nvPr/>
        </p:nvSpPr>
        <p:spPr>
          <a:xfrm>
            <a:off x="7514135"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2" name="矩形 11">
            <a:extLst>
              <a:ext uri="{FF2B5EF4-FFF2-40B4-BE49-F238E27FC236}">
                <a16:creationId xmlns:a16="http://schemas.microsoft.com/office/drawing/2014/main" id="{2614E618-792C-A4DF-AB01-E468B75CD167}"/>
              </a:ext>
            </a:extLst>
          </p:cNvPr>
          <p:cNvSpPr/>
          <p:nvPr/>
        </p:nvSpPr>
        <p:spPr>
          <a:xfrm>
            <a:off x="7508860" y="3531439"/>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3" name="矩形 12">
            <a:extLst>
              <a:ext uri="{FF2B5EF4-FFF2-40B4-BE49-F238E27FC236}">
                <a16:creationId xmlns:a16="http://schemas.microsoft.com/office/drawing/2014/main" id="{BED7AB3F-DC69-A780-5697-7C09868479EE}"/>
              </a:ext>
            </a:extLst>
          </p:cNvPr>
          <p:cNvSpPr/>
          <p:nvPr/>
        </p:nvSpPr>
        <p:spPr>
          <a:xfrm>
            <a:off x="7533088"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14" name="矩形 13">
            <a:extLst>
              <a:ext uri="{FF2B5EF4-FFF2-40B4-BE49-F238E27FC236}">
                <a16:creationId xmlns:a16="http://schemas.microsoft.com/office/drawing/2014/main" id="{FF03736F-22D5-1682-2C70-AF454602853F}"/>
              </a:ext>
            </a:extLst>
          </p:cNvPr>
          <p:cNvSpPr/>
          <p:nvPr/>
        </p:nvSpPr>
        <p:spPr>
          <a:xfrm>
            <a:off x="6440342"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5" name="矩形 14">
            <a:extLst>
              <a:ext uri="{FF2B5EF4-FFF2-40B4-BE49-F238E27FC236}">
                <a16:creationId xmlns:a16="http://schemas.microsoft.com/office/drawing/2014/main" id="{277C2189-8850-E0AB-9654-EC66A4F9DFAA}"/>
              </a:ext>
            </a:extLst>
          </p:cNvPr>
          <p:cNvSpPr/>
          <p:nvPr/>
        </p:nvSpPr>
        <p:spPr>
          <a:xfrm>
            <a:off x="6447245"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16" name="矩形 15">
            <a:extLst>
              <a:ext uri="{FF2B5EF4-FFF2-40B4-BE49-F238E27FC236}">
                <a16:creationId xmlns:a16="http://schemas.microsoft.com/office/drawing/2014/main" id="{9E5F2209-E26F-1121-F50F-E22599A2CC47}"/>
              </a:ext>
            </a:extLst>
          </p:cNvPr>
          <p:cNvSpPr/>
          <p:nvPr/>
        </p:nvSpPr>
        <p:spPr>
          <a:xfrm>
            <a:off x="6928935" y="3421727"/>
            <a:ext cx="56613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17" name="矩形 16">
            <a:extLst>
              <a:ext uri="{FF2B5EF4-FFF2-40B4-BE49-F238E27FC236}">
                <a16:creationId xmlns:a16="http://schemas.microsoft.com/office/drawing/2014/main" id="{4953F969-03C6-E21A-094F-76F3B44F9461}"/>
              </a:ext>
            </a:extLst>
          </p:cNvPr>
          <p:cNvSpPr/>
          <p:nvPr/>
        </p:nvSpPr>
        <p:spPr>
          <a:xfrm>
            <a:off x="6441179"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19" name="文本框 18">
            <a:extLst>
              <a:ext uri="{FF2B5EF4-FFF2-40B4-BE49-F238E27FC236}">
                <a16:creationId xmlns:a16="http://schemas.microsoft.com/office/drawing/2014/main" id="{DB73DFE7-7D85-DA56-5534-CD03EA20B673}"/>
              </a:ext>
            </a:extLst>
          </p:cNvPr>
          <p:cNvSpPr txBox="1"/>
          <p:nvPr/>
        </p:nvSpPr>
        <p:spPr>
          <a:xfrm>
            <a:off x="6538862"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0" name="文本框 19">
            <a:extLst>
              <a:ext uri="{FF2B5EF4-FFF2-40B4-BE49-F238E27FC236}">
                <a16:creationId xmlns:a16="http://schemas.microsoft.com/office/drawing/2014/main" id="{3240323C-E198-2F4E-F02E-92BBDED2A388}"/>
              </a:ext>
            </a:extLst>
          </p:cNvPr>
          <p:cNvSpPr txBox="1"/>
          <p:nvPr/>
        </p:nvSpPr>
        <p:spPr>
          <a:xfrm>
            <a:off x="7648830"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1" name="云形 20">
            <a:extLst>
              <a:ext uri="{FF2B5EF4-FFF2-40B4-BE49-F238E27FC236}">
                <a16:creationId xmlns:a16="http://schemas.microsoft.com/office/drawing/2014/main" id="{21EE2531-4F0C-63AB-D912-D5BA493173C4}"/>
              </a:ext>
            </a:extLst>
          </p:cNvPr>
          <p:cNvSpPr/>
          <p:nvPr/>
        </p:nvSpPr>
        <p:spPr>
          <a:xfrm>
            <a:off x="1468106" y="3446392"/>
            <a:ext cx="1134143" cy="574348"/>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delay</a:t>
            </a:r>
            <a:endParaRPr lang="zh-CN" altLang="en-US" dirty="0"/>
          </a:p>
        </p:txBody>
      </p:sp>
      <p:sp>
        <p:nvSpPr>
          <p:cNvPr id="22" name="矩形 21">
            <a:extLst>
              <a:ext uri="{FF2B5EF4-FFF2-40B4-BE49-F238E27FC236}">
                <a16:creationId xmlns:a16="http://schemas.microsoft.com/office/drawing/2014/main" id="{8ADC1DDB-40C8-9042-28C8-F6251FA97579}"/>
              </a:ext>
            </a:extLst>
          </p:cNvPr>
          <p:cNvSpPr/>
          <p:nvPr/>
        </p:nvSpPr>
        <p:spPr>
          <a:xfrm>
            <a:off x="2618182" y="5037536"/>
            <a:ext cx="58520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3" name="矩形 22">
            <a:extLst>
              <a:ext uri="{FF2B5EF4-FFF2-40B4-BE49-F238E27FC236}">
                <a16:creationId xmlns:a16="http://schemas.microsoft.com/office/drawing/2014/main" id="{45729472-A39F-18F6-2528-82ADE53596E8}"/>
              </a:ext>
            </a:extLst>
          </p:cNvPr>
          <p:cNvSpPr/>
          <p:nvPr/>
        </p:nvSpPr>
        <p:spPr>
          <a:xfrm>
            <a:off x="3697867" y="5039481"/>
            <a:ext cx="66157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6kW</a:t>
            </a:r>
            <a:endParaRPr lang="zh-CN" altLang="en-US" dirty="0"/>
          </a:p>
        </p:txBody>
      </p:sp>
      <p:sp>
        <p:nvSpPr>
          <p:cNvPr id="24" name="左大括号 23">
            <a:extLst>
              <a:ext uri="{FF2B5EF4-FFF2-40B4-BE49-F238E27FC236}">
                <a16:creationId xmlns:a16="http://schemas.microsoft.com/office/drawing/2014/main" id="{DECD2E28-4F52-8025-FBE0-1BBC61F5B5F6}"/>
              </a:ext>
            </a:extLst>
          </p:cNvPr>
          <p:cNvSpPr/>
          <p:nvPr/>
        </p:nvSpPr>
        <p:spPr>
          <a:xfrm rot="16200000">
            <a:off x="2544507" y="5680761"/>
            <a:ext cx="244794" cy="107295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左大括号 24">
            <a:extLst>
              <a:ext uri="{FF2B5EF4-FFF2-40B4-BE49-F238E27FC236}">
                <a16:creationId xmlns:a16="http://schemas.microsoft.com/office/drawing/2014/main" id="{5394156A-854C-7EC9-C1E6-1E8F0B02FBAA}"/>
              </a:ext>
            </a:extLst>
          </p:cNvPr>
          <p:cNvSpPr/>
          <p:nvPr/>
        </p:nvSpPr>
        <p:spPr>
          <a:xfrm rot="16200000">
            <a:off x="3687202" y="5677126"/>
            <a:ext cx="237745" cy="1106746"/>
          </a:xfrm>
          <a:prstGeom prst="leftBrace">
            <a:avLst>
              <a:gd name="adj1" fmla="val 8333"/>
              <a:gd name="adj2" fmla="val 48684"/>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DF9FB1F3-E638-FB61-A5C5-6DF3A1DD51CE}"/>
              </a:ext>
            </a:extLst>
          </p:cNvPr>
          <p:cNvSpPr txBox="1"/>
          <p:nvPr/>
        </p:nvSpPr>
        <p:spPr>
          <a:xfrm>
            <a:off x="2228109" y="6325538"/>
            <a:ext cx="958917" cy="369332"/>
          </a:xfrm>
          <a:prstGeom prst="rect">
            <a:avLst/>
          </a:prstGeom>
          <a:noFill/>
        </p:spPr>
        <p:txBody>
          <a:bodyPr wrap="none" rtlCol="0">
            <a:spAutoFit/>
          </a:bodyPr>
          <a:lstStyle/>
          <a:p>
            <a:r>
              <a:rPr lang="en-US" altLang="zh-CN" dirty="0"/>
              <a:t>1</a:t>
            </a:r>
            <a:r>
              <a:rPr lang="en-US" altLang="zh-CN" baseline="30000" dirty="0"/>
              <a:t>st</a:t>
            </a:r>
            <a:r>
              <a:rPr lang="en-US" altLang="zh-CN" dirty="0"/>
              <a:t> hour</a:t>
            </a:r>
            <a:endParaRPr lang="zh-CN" altLang="en-US" dirty="0"/>
          </a:p>
        </p:txBody>
      </p:sp>
      <p:sp>
        <p:nvSpPr>
          <p:cNvPr id="27" name="文本框 26">
            <a:extLst>
              <a:ext uri="{FF2B5EF4-FFF2-40B4-BE49-F238E27FC236}">
                <a16:creationId xmlns:a16="http://schemas.microsoft.com/office/drawing/2014/main" id="{B1D8CBC0-7654-F16F-1BB2-D9BF6AFBF8B4}"/>
              </a:ext>
            </a:extLst>
          </p:cNvPr>
          <p:cNvSpPr txBox="1"/>
          <p:nvPr/>
        </p:nvSpPr>
        <p:spPr>
          <a:xfrm>
            <a:off x="3338077" y="6332587"/>
            <a:ext cx="1008609" cy="369332"/>
          </a:xfrm>
          <a:prstGeom prst="rect">
            <a:avLst/>
          </a:prstGeom>
          <a:noFill/>
        </p:spPr>
        <p:txBody>
          <a:bodyPr wrap="none" rtlCol="0">
            <a:spAutoFit/>
          </a:bodyPr>
          <a:lstStyle/>
          <a:p>
            <a:r>
              <a:rPr lang="en-US" altLang="zh-CN" dirty="0"/>
              <a:t>2</a:t>
            </a:r>
            <a:r>
              <a:rPr lang="en-US" altLang="zh-CN" baseline="30000" dirty="0"/>
              <a:t>nd</a:t>
            </a:r>
            <a:r>
              <a:rPr lang="en-US" altLang="zh-CN" dirty="0"/>
              <a:t> hour</a:t>
            </a:r>
            <a:endParaRPr lang="zh-CN" altLang="en-US" dirty="0"/>
          </a:p>
        </p:txBody>
      </p:sp>
      <p:sp>
        <p:nvSpPr>
          <p:cNvPr id="28" name="矩形 27">
            <a:extLst>
              <a:ext uri="{FF2B5EF4-FFF2-40B4-BE49-F238E27FC236}">
                <a16:creationId xmlns:a16="http://schemas.microsoft.com/office/drawing/2014/main" id="{B715C4BB-7A90-586D-05A5-F7EC03AC44E6}"/>
              </a:ext>
            </a:extLst>
          </p:cNvPr>
          <p:cNvSpPr/>
          <p:nvPr/>
        </p:nvSpPr>
        <p:spPr>
          <a:xfrm>
            <a:off x="3203382" y="2764593"/>
            <a:ext cx="1089851"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29" name="矩形 28">
            <a:extLst>
              <a:ext uri="{FF2B5EF4-FFF2-40B4-BE49-F238E27FC236}">
                <a16:creationId xmlns:a16="http://schemas.microsoft.com/office/drawing/2014/main" id="{49AF32FB-C66C-4813-ACA1-E5F9D662FA0D}"/>
              </a:ext>
            </a:extLst>
          </p:cNvPr>
          <p:cNvSpPr/>
          <p:nvPr/>
        </p:nvSpPr>
        <p:spPr>
          <a:xfrm>
            <a:off x="3697868" y="3544708"/>
            <a:ext cx="1100400"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0" name="矩形 29">
            <a:extLst>
              <a:ext uri="{FF2B5EF4-FFF2-40B4-BE49-F238E27FC236}">
                <a16:creationId xmlns:a16="http://schemas.microsoft.com/office/drawing/2014/main" id="{B91FAAF9-EE5C-14CF-FF14-EF59B9FB0ECF}"/>
              </a:ext>
            </a:extLst>
          </p:cNvPr>
          <p:cNvSpPr/>
          <p:nvPr/>
        </p:nvSpPr>
        <p:spPr>
          <a:xfrm>
            <a:off x="3222335" y="4272635"/>
            <a:ext cx="1105034" cy="4114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2kW</a:t>
            </a:r>
            <a:endParaRPr lang="zh-CN" altLang="en-US" dirty="0"/>
          </a:p>
        </p:txBody>
      </p:sp>
      <p:sp>
        <p:nvSpPr>
          <p:cNvPr id="31" name="矩形 30">
            <a:extLst>
              <a:ext uri="{FF2B5EF4-FFF2-40B4-BE49-F238E27FC236}">
                <a16:creationId xmlns:a16="http://schemas.microsoft.com/office/drawing/2014/main" id="{161CDDBE-E611-3F61-8416-6361C6D25937}"/>
              </a:ext>
            </a:extLst>
          </p:cNvPr>
          <p:cNvSpPr/>
          <p:nvPr/>
        </p:nvSpPr>
        <p:spPr>
          <a:xfrm>
            <a:off x="2129589" y="2860606"/>
            <a:ext cx="1054723" cy="20588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2" name="矩形 31">
            <a:extLst>
              <a:ext uri="{FF2B5EF4-FFF2-40B4-BE49-F238E27FC236}">
                <a16:creationId xmlns:a16="http://schemas.microsoft.com/office/drawing/2014/main" id="{03C63BAD-49DE-C5B1-7240-6376A7562CA8}"/>
              </a:ext>
            </a:extLst>
          </p:cNvPr>
          <p:cNvSpPr/>
          <p:nvPr/>
        </p:nvSpPr>
        <p:spPr>
          <a:xfrm>
            <a:off x="2136492" y="4357493"/>
            <a:ext cx="1066890" cy="2447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1kW</a:t>
            </a:r>
            <a:endParaRPr lang="zh-CN" altLang="en-US" dirty="0"/>
          </a:p>
        </p:txBody>
      </p:sp>
      <p:sp>
        <p:nvSpPr>
          <p:cNvPr id="33" name="矩形 32">
            <a:extLst>
              <a:ext uri="{FF2B5EF4-FFF2-40B4-BE49-F238E27FC236}">
                <a16:creationId xmlns:a16="http://schemas.microsoft.com/office/drawing/2014/main" id="{C3FFECE0-4C13-841E-39E3-D881F8607AE1}"/>
              </a:ext>
            </a:extLst>
          </p:cNvPr>
          <p:cNvSpPr/>
          <p:nvPr/>
        </p:nvSpPr>
        <p:spPr>
          <a:xfrm>
            <a:off x="2618182" y="3421727"/>
            <a:ext cx="1047820" cy="62218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4kW</a:t>
            </a:r>
            <a:endParaRPr lang="zh-CN" altLang="en-US" dirty="0"/>
          </a:p>
        </p:txBody>
      </p:sp>
      <p:sp>
        <p:nvSpPr>
          <p:cNvPr id="34" name="矩形 33">
            <a:extLst>
              <a:ext uri="{FF2B5EF4-FFF2-40B4-BE49-F238E27FC236}">
                <a16:creationId xmlns:a16="http://schemas.microsoft.com/office/drawing/2014/main" id="{B469936E-BDAD-A1A3-551F-78C61B4912E3}"/>
              </a:ext>
            </a:extLst>
          </p:cNvPr>
          <p:cNvSpPr/>
          <p:nvPr/>
        </p:nvSpPr>
        <p:spPr>
          <a:xfrm>
            <a:off x="2130426" y="5535124"/>
            <a:ext cx="484608" cy="42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2kW</a:t>
            </a:r>
            <a:endParaRPr lang="zh-CN" altLang="en-US" dirty="0"/>
          </a:p>
        </p:txBody>
      </p:sp>
      <p:sp>
        <p:nvSpPr>
          <p:cNvPr id="35" name="矩形 34">
            <a:extLst>
              <a:ext uri="{FF2B5EF4-FFF2-40B4-BE49-F238E27FC236}">
                <a16:creationId xmlns:a16="http://schemas.microsoft.com/office/drawing/2014/main" id="{02FD1513-6C97-D793-75EA-0D0F9F20D220}"/>
              </a:ext>
            </a:extLst>
          </p:cNvPr>
          <p:cNvSpPr/>
          <p:nvPr/>
        </p:nvSpPr>
        <p:spPr>
          <a:xfrm>
            <a:off x="3222335" y="4841860"/>
            <a:ext cx="443668" cy="111715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8kW</a:t>
            </a:r>
            <a:endParaRPr lang="zh-CN" altLang="en-US" dirty="0"/>
          </a:p>
        </p:txBody>
      </p:sp>
      <p:sp>
        <p:nvSpPr>
          <p:cNvPr id="36" name="文本框 35">
            <a:extLst>
              <a:ext uri="{FF2B5EF4-FFF2-40B4-BE49-F238E27FC236}">
                <a16:creationId xmlns:a16="http://schemas.microsoft.com/office/drawing/2014/main" id="{A2EA86D7-845A-097E-7AA3-E0619F2C4A47}"/>
              </a:ext>
            </a:extLst>
          </p:cNvPr>
          <p:cNvSpPr txBox="1"/>
          <p:nvPr/>
        </p:nvSpPr>
        <p:spPr>
          <a:xfrm>
            <a:off x="2035177" y="1859257"/>
            <a:ext cx="2106103" cy="369332"/>
          </a:xfrm>
          <a:prstGeom prst="rect">
            <a:avLst/>
          </a:prstGeom>
          <a:noFill/>
        </p:spPr>
        <p:txBody>
          <a:bodyPr wrap="square" rtlCol="0" anchor="ctr">
            <a:spAutoFit/>
          </a:bodyPr>
          <a:lstStyle/>
          <a:p>
            <a:r>
              <a:rPr lang="en-US" altLang="zh-CN" b="1" dirty="0"/>
              <a:t>Before truncation</a:t>
            </a:r>
            <a:endParaRPr lang="zh-CN" altLang="en-US" b="1" dirty="0"/>
          </a:p>
        </p:txBody>
      </p:sp>
      <p:sp>
        <p:nvSpPr>
          <p:cNvPr id="37" name="文本框 36">
            <a:extLst>
              <a:ext uri="{FF2B5EF4-FFF2-40B4-BE49-F238E27FC236}">
                <a16:creationId xmlns:a16="http://schemas.microsoft.com/office/drawing/2014/main" id="{9CE7B5D5-6A60-4752-B206-D6FE926DE0FD}"/>
              </a:ext>
            </a:extLst>
          </p:cNvPr>
          <p:cNvSpPr txBox="1"/>
          <p:nvPr/>
        </p:nvSpPr>
        <p:spPr>
          <a:xfrm>
            <a:off x="383216" y="3423859"/>
            <a:ext cx="1010323" cy="646331"/>
          </a:xfrm>
          <a:prstGeom prst="rect">
            <a:avLst/>
          </a:prstGeom>
          <a:noFill/>
        </p:spPr>
        <p:txBody>
          <a:bodyPr wrap="square" rtlCol="0" anchor="ctr">
            <a:spAutoFit/>
          </a:bodyPr>
          <a:lstStyle/>
          <a:p>
            <a:r>
              <a:rPr lang="en-US" altLang="zh-CN" dirty="0"/>
              <a:t>Charge </a:t>
            </a:r>
          </a:p>
          <a:p>
            <a:r>
              <a:rPr lang="en-US" altLang="zh-CN" dirty="0"/>
              <a:t>unit 2</a:t>
            </a:r>
            <a:endParaRPr lang="zh-CN" altLang="en-US" dirty="0"/>
          </a:p>
        </p:txBody>
      </p:sp>
      <p:sp>
        <p:nvSpPr>
          <p:cNvPr id="38" name="文本框 37">
            <a:extLst>
              <a:ext uri="{FF2B5EF4-FFF2-40B4-BE49-F238E27FC236}">
                <a16:creationId xmlns:a16="http://schemas.microsoft.com/office/drawing/2014/main" id="{FA42CE70-5085-FF6D-A9A7-ED23A800E266}"/>
              </a:ext>
            </a:extLst>
          </p:cNvPr>
          <p:cNvSpPr txBox="1"/>
          <p:nvPr/>
        </p:nvSpPr>
        <p:spPr>
          <a:xfrm>
            <a:off x="383216" y="4280085"/>
            <a:ext cx="1010323" cy="646331"/>
          </a:xfrm>
          <a:prstGeom prst="rect">
            <a:avLst/>
          </a:prstGeom>
          <a:noFill/>
        </p:spPr>
        <p:txBody>
          <a:bodyPr wrap="square" rtlCol="0" anchor="ctr">
            <a:spAutoFit/>
          </a:bodyPr>
          <a:lstStyle/>
          <a:p>
            <a:r>
              <a:rPr lang="en-US" altLang="zh-CN" dirty="0"/>
              <a:t>Charge </a:t>
            </a:r>
          </a:p>
          <a:p>
            <a:r>
              <a:rPr lang="en-US" altLang="zh-CN" dirty="0"/>
              <a:t>unit 3</a:t>
            </a:r>
            <a:endParaRPr lang="zh-CN" altLang="en-US" dirty="0"/>
          </a:p>
        </p:txBody>
      </p:sp>
      <p:sp>
        <p:nvSpPr>
          <p:cNvPr id="39" name="文本框 38">
            <a:extLst>
              <a:ext uri="{FF2B5EF4-FFF2-40B4-BE49-F238E27FC236}">
                <a16:creationId xmlns:a16="http://schemas.microsoft.com/office/drawing/2014/main" id="{C508F5EA-AB02-F461-044D-A25904BBAC03}"/>
              </a:ext>
            </a:extLst>
          </p:cNvPr>
          <p:cNvSpPr txBox="1"/>
          <p:nvPr/>
        </p:nvSpPr>
        <p:spPr>
          <a:xfrm>
            <a:off x="331825" y="5041130"/>
            <a:ext cx="1113105" cy="923330"/>
          </a:xfrm>
          <a:prstGeom prst="rect">
            <a:avLst/>
          </a:prstGeom>
          <a:noFill/>
        </p:spPr>
        <p:txBody>
          <a:bodyPr wrap="square" rtlCol="0" anchor="ctr">
            <a:spAutoFit/>
          </a:bodyPr>
          <a:lstStyle/>
          <a:p>
            <a:r>
              <a:rPr lang="en-US" altLang="zh-CN" dirty="0"/>
              <a:t>Limit </a:t>
            </a:r>
          </a:p>
          <a:p>
            <a:r>
              <a:rPr lang="en-US" altLang="zh-CN" dirty="0"/>
              <a:t>(6kW for example)</a:t>
            </a:r>
            <a:endParaRPr lang="zh-CN" altLang="en-US" dirty="0"/>
          </a:p>
        </p:txBody>
      </p:sp>
      <p:sp>
        <p:nvSpPr>
          <p:cNvPr id="41" name="文本框 40">
            <a:extLst>
              <a:ext uri="{FF2B5EF4-FFF2-40B4-BE49-F238E27FC236}">
                <a16:creationId xmlns:a16="http://schemas.microsoft.com/office/drawing/2014/main" id="{6DEF7896-481A-C499-E498-22EA3172E7A6}"/>
              </a:ext>
            </a:extLst>
          </p:cNvPr>
          <p:cNvSpPr txBox="1"/>
          <p:nvPr/>
        </p:nvSpPr>
        <p:spPr>
          <a:xfrm>
            <a:off x="383216" y="2708700"/>
            <a:ext cx="1010323" cy="646331"/>
          </a:xfrm>
          <a:prstGeom prst="rect">
            <a:avLst/>
          </a:prstGeom>
          <a:noFill/>
        </p:spPr>
        <p:txBody>
          <a:bodyPr wrap="square" rtlCol="0" anchor="ctr">
            <a:spAutoFit/>
          </a:bodyPr>
          <a:lstStyle/>
          <a:p>
            <a:r>
              <a:rPr lang="en-US" altLang="zh-CN" dirty="0"/>
              <a:t>Charge</a:t>
            </a:r>
          </a:p>
          <a:p>
            <a:r>
              <a:rPr lang="en-US" altLang="zh-CN" dirty="0"/>
              <a:t> unit 1</a:t>
            </a:r>
            <a:endParaRPr lang="zh-CN" altLang="en-US" dirty="0"/>
          </a:p>
        </p:txBody>
      </p:sp>
      <p:sp>
        <p:nvSpPr>
          <p:cNvPr id="43" name="文本框 42">
            <a:extLst>
              <a:ext uri="{FF2B5EF4-FFF2-40B4-BE49-F238E27FC236}">
                <a16:creationId xmlns:a16="http://schemas.microsoft.com/office/drawing/2014/main" id="{3E88B347-FE4A-F92C-D01F-5F90684323BC}"/>
              </a:ext>
            </a:extLst>
          </p:cNvPr>
          <p:cNvSpPr txBox="1"/>
          <p:nvPr/>
        </p:nvSpPr>
        <p:spPr>
          <a:xfrm>
            <a:off x="6436083" y="1854218"/>
            <a:ext cx="2106103" cy="369332"/>
          </a:xfrm>
          <a:prstGeom prst="rect">
            <a:avLst/>
          </a:prstGeom>
          <a:noFill/>
        </p:spPr>
        <p:txBody>
          <a:bodyPr wrap="square" rtlCol="0" anchor="ctr">
            <a:spAutoFit/>
          </a:bodyPr>
          <a:lstStyle/>
          <a:p>
            <a:r>
              <a:rPr lang="en-US" altLang="zh-CN" b="1" dirty="0"/>
              <a:t>After truncation</a:t>
            </a:r>
            <a:endParaRPr lang="zh-CN" altLang="en-US" b="1" dirty="0"/>
          </a:p>
        </p:txBody>
      </p:sp>
      <p:sp>
        <p:nvSpPr>
          <p:cNvPr id="47" name="箭头: 右 46">
            <a:extLst>
              <a:ext uri="{FF2B5EF4-FFF2-40B4-BE49-F238E27FC236}">
                <a16:creationId xmlns:a16="http://schemas.microsoft.com/office/drawing/2014/main" id="{1E4C666C-1B69-0E8C-C424-A1893B8E4FFB}"/>
              </a:ext>
            </a:extLst>
          </p:cNvPr>
          <p:cNvSpPr/>
          <p:nvPr/>
        </p:nvSpPr>
        <p:spPr>
          <a:xfrm>
            <a:off x="5317975" y="3344496"/>
            <a:ext cx="561351" cy="11171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489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D4E92-ADAD-FFD5-AB96-8F9A15FCAA53}"/>
            </a:ext>
          </a:extLst>
        </p:cNvPr>
        <p:cNvGrpSpPr/>
        <p:nvPr/>
      </p:nvGrpSpPr>
      <p:grpSpPr>
        <a:xfrm>
          <a:off x="0" y="0"/>
          <a:ext cx="0" cy="0"/>
          <a:chOff x="0" y="0"/>
          <a:chExt cx="0" cy="0"/>
        </a:xfrm>
      </p:grpSpPr>
      <p:sp>
        <p:nvSpPr>
          <p:cNvPr id="2" name="PlaceHolder 1">
            <a:extLst>
              <a:ext uri="{FF2B5EF4-FFF2-40B4-BE49-F238E27FC236}">
                <a16:creationId xmlns:a16="http://schemas.microsoft.com/office/drawing/2014/main" id="{622277FE-403B-9F53-7AA8-0B80EB314C8B}"/>
              </a:ext>
            </a:extLst>
          </p:cNvPr>
          <p:cNvSpPr txBox="1">
            <a:spLocks/>
          </p:cNvSpPr>
          <p:nvPr/>
        </p:nvSpPr>
        <p:spPr>
          <a:xfrm>
            <a:off x="242151" y="442243"/>
            <a:ext cx="7469640" cy="94356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000000"/>
                </a:solidFill>
                <a:latin typeface="Arial"/>
              </a:rPr>
              <a:t>Observe the charging state</a:t>
            </a:r>
          </a:p>
        </p:txBody>
      </p:sp>
      <p:sp>
        <p:nvSpPr>
          <p:cNvPr id="4" name="矩形 3">
            <a:extLst>
              <a:ext uri="{FF2B5EF4-FFF2-40B4-BE49-F238E27FC236}">
                <a16:creationId xmlns:a16="http://schemas.microsoft.com/office/drawing/2014/main" id="{1E759ECB-10A1-48CA-CD79-2E88C43754A3}"/>
              </a:ext>
            </a:extLst>
          </p:cNvPr>
          <p:cNvSpPr/>
          <p:nvPr/>
        </p:nvSpPr>
        <p:spPr>
          <a:xfrm>
            <a:off x="533399" y="1964267"/>
            <a:ext cx="2692400" cy="2734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按钮图</a:t>
            </a:r>
          </a:p>
        </p:txBody>
      </p:sp>
      <p:sp>
        <p:nvSpPr>
          <p:cNvPr id="7" name="文本框 6">
            <a:extLst>
              <a:ext uri="{FF2B5EF4-FFF2-40B4-BE49-F238E27FC236}">
                <a16:creationId xmlns:a16="http://schemas.microsoft.com/office/drawing/2014/main" id="{3C7761CE-43F5-855B-D8C9-EC0866BD9B5A}"/>
              </a:ext>
            </a:extLst>
          </p:cNvPr>
          <p:cNvSpPr txBox="1"/>
          <p:nvPr/>
        </p:nvSpPr>
        <p:spPr>
          <a:xfrm>
            <a:off x="584200" y="4752429"/>
            <a:ext cx="5046132" cy="369332"/>
          </a:xfrm>
          <a:prstGeom prst="rect">
            <a:avLst/>
          </a:prstGeom>
          <a:noFill/>
        </p:spPr>
        <p:txBody>
          <a:bodyPr wrap="square">
            <a:spAutoFit/>
          </a:bodyPr>
          <a:lstStyle/>
          <a:p>
            <a:r>
              <a:rPr lang="en-US" altLang="zh-CN" dirty="0"/>
              <a:t>LED light on the button</a:t>
            </a:r>
            <a:endParaRPr lang="zh-CN" altLang="en-US" dirty="0"/>
          </a:p>
        </p:txBody>
      </p:sp>
      <p:sp>
        <p:nvSpPr>
          <p:cNvPr id="9" name="文本框 8">
            <a:extLst>
              <a:ext uri="{FF2B5EF4-FFF2-40B4-BE49-F238E27FC236}">
                <a16:creationId xmlns:a16="http://schemas.microsoft.com/office/drawing/2014/main" id="{784E3628-984B-F0FF-9BA7-29ACAA36C561}"/>
              </a:ext>
            </a:extLst>
          </p:cNvPr>
          <p:cNvSpPr txBox="1"/>
          <p:nvPr/>
        </p:nvSpPr>
        <p:spPr>
          <a:xfrm>
            <a:off x="6854827" y="4698999"/>
            <a:ext cx="5046132" cy="369332"/>
          </a:xfrm>
          <a:prstGeom prst="rect">
            <a:avLst/>
          </a:prstGeom>
          <a:noFill/>
        </p:spPr>
        <p:txBody>
          <a:bodyPr wrap="square">
            <a:spAutoFit/>
          </a:bodyPr>
          <a:lstStyle/>
          <a:p>
            <a:r>
              <a:rPr lang="en-US" altLang="zh-CN" dirty="0"/>
              <a:t>pop-up window</a:t>
            </a:r>
            <a:endParaRPr lang="zh-CN" altLang="en-US" dirty="0"/>
          </a:p>
        </p:txBody>
      </p:sp>
      <p:pic>
        <p:nvPicPr>
          <p:cNvPr id="6" name="图片 5">
            <a:extLst>
              <a:ext uri="{FF2B5EF4-FFF2-40B4-BE49-F238E27FC236}">
                <a16:creationId xmlns:a16="http://schemas.microsoft.com/office/drawing/2014/main" id="{C2223854-800B-442D-0974-6E9CA74E9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6425" y="2114156"/>
            <a:ext cx="2158110" cy="2040548"/>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42351807-72AF-1FC9-0F47-4ACEA953C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469" y="3030376"/>
            <a:ext cx="2153912" cy="14989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3352830"/>
      </p:ext>
    </p:extLst>
  </p:cSld>
  <p:clrMapOvr>
    <a:masterClrMapping/>
  </p:clrMapOvr>
</p:sld>
</file>

<file path=ppt/theme/theme1.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3052</TotalTime>
  <Words>1200</Words>
  <Application>Microsoft Office PowerPoint</Application>
  <PresentationFormat>自定义</PresentationFormat>
  <Paragraphs>202</Paragraphs>
  <Slides>9</Slides>
  <Notes>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等线</vt:lpstr>
      <vt:lpstr>Arial</vt:lpstr>
      <vt:lpstr>Symbol</vt:lpstr>
      <vt:lpstr>Wingdings</vt:lpstr>
      <vt:lpstr>Office</vt:lpstr>
      <vt:lpstr>Hardware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ADP_OCPP</dc:title>
  <dc:subject/>
  <dc:creator>蒋雨男</dc:creator>
  <dc:description/>
  <cp:lastModifiedBy>雨男 蒋</cp:lastModifiedBy>
  <cp:revision>18</cp:revision>
  <dcterms:created xsi:type="dcterms:W3CDTF">2025-04-30T01:25:21Z</dcterms:created>
  <dcterms:modified xsi:type="dcterms:W3CDTF">2025-05-05T08:55:28Z</dcterms:modified>
  <dc:language>zh-CN</dc:language>
</cp:coreProperties>
</file>